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4"/>
  </p:sldMasterIdLst>
  <p:notesMasterIdLst>
    <p:notesMasterId r:id="rId77"/>
  </p:notesMasterIdLst>
  <p:handoutMasterIdLst>
    <p:handoutMasterId r:id="rId78"/>
  </p:handoutMasterIdLst>
  <p:sldIdLst>
    <p:sldId id="408" r:id="rId5"/>
    <p:sldId id="410" r:id="rId6"/>
    <p:sldId id="460" r:id="rId7"/>
    <p:sldId id="413" r:id="rId8"/>
    <p:sldId id="461" r:id="rId9"/>
    <p:sldId id="415" r:id="rId10"/>
    <p:sldId id="416" r:id="rId11"/>
    <p:sldId id="417" r:id="rId12"/>
    <p:sldId id="419" r:id="rId13"/>
    <p:sldId id="422" r:id="rId14"/>
    <p:sldId id="423" r:id="rId15"/>
    <p:sldId id="424" r:id="rId16"/>
    <p:sldId id="425" r:id="rId17"/>
    <p:sldId id="547" r:id="rId18"/>
    <p:sldId id="426" r:id="rId19"/>
    <p:sldId id="427" r:id="rId20"/>
    <p:sldId id="437" r:id="rId21"/>
    <p:sldId id="548" r:id="rId22"/>
    <p:sldId id="428" r:id="rId23"/>
    <p:sldId id="506" r:id="rId24"/>
    <p:sldId id="549" r:id="rId25"/>
    <p:sldId id="507" r:id="rId26"/>
    <p:sldId id="434" r:id="rId27"/>
    <p:sldId id="431" r:id="rId28"/>
    <p:sldId id="436" r:id="rId29"/>
    <p:sldId id="433" r:id="rId30"/>
    <p:sldId id="481" r:id="rId31"/>
    <p:sldId id="482" r:id="rId32"/>
    <p:sldId id="483" r:id="rId33"/>
    <p:sldId id="508" r:id="rId34"/>
    <p:sldId id="509" r:id="rId35"/>
    <p:sldId id="484" r:id="rId36"/>
    <p:sldId id="510" r:id="rId37"/>
    <p:sldId id="511" r:id="rId38"/>
    <p:sldId id="512" r:id="rId39"/>
    <p:sldId id="513" r:id="rId40"/>
    <p:sldId id="514" r:id="rId41"/>
    <p:sldId id="515" r:id="rId42"/>
    <p:sldId id="516" r:id="rId43"/>
    <p:sldId id="517" r:id="rId44"/>
    <p:sldId id="518" r:id="rId45"/>
    <p:sldId id="519" r:id="rId46"/>
    <p:sldId id="520" r:id="rId47"/>
    <p:sldId id="521" r:id="rId48"/>
    <p:sldId id="522" r:id="rId49"/>
    <p:sldId id="523" r:id="rId50"/>
    <p:sldId id="524" r:id="rId51"/>
    <p:sldId id="525" r:id="rId52"/>
    <p:sldId id="550" r:id="rId53"/>
    <p:sldId id="551" r:id="rId54"/>
    <p:sldId id="552" r:id="rId55"/>
    <p:sldId id="553" r:id="rId56"/>
    <p:sldId id="554" r:id="rId57"/>
    <p:sldId id="555" r:id="rId58"/>
    <p:sldId id="556" r:id="rId59"/>
    <p:sldId id="527" r:id="rId60"/>
    <p:sldId id="528" r:id="rId61"/>
    <p:sldId id="498" r:id="rId62"/>
    <p:sldId id="529" r:id="rId63"/>
    <p:sldId id="530" r:id="rId64"/>
    <p:sldId id="531" r:id="rId65"/>
    <p:sldId id="532" r:id="rId66"/>
    <p:sldId id="533" r:id="rId67"/>
    <p:sldId id="534" r:id="rId68"/>
    <p:sldId id="535" r:id="rId69"/>
    <p:sldId id="488" r:id="rId70"/>
    <p:sldId id="536" r:id="rId71"/>
    <p:sldId id="537" r:id="rId72"/>
    <p:sldId id="538" r:id="rId73"/>
    <p:sldId id="539" r:id="rId74"/>
    <p:sldId id="540" r:id="rId75"/>
    <p:sldId id="541" r:id="rId76"/>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112"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112"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112"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112"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112" charset="-128"/>
        <a:cs typeface="+mn-cs"/>
      </a:defRPr>
    </a:lvl5pPr>
    <a:lvl6pPr marL="2286000" algn="l" defTabSz="914400" rtl="0" eaLnBrk="1" latinLnBrk="0" hangingPunct="1">
      <a:defRPr kern="1200">
        <a:solidFill>
          <a:schemeClr val="tx1"/>
        </a:solidFill>
        <a:latin typeface="Arial" charset="0"/>
        <a:ea typeface="ＭＳ Ｐゴシック" pitchFamily="-112" charset="-128"/>
        <a:cs typeface="+mn-cs"/>
      </a:defRPr>
    </a:lvl6pPr>
    <a:lvl7pPr marL="2743200" algn="l" defTabSz="914400" rtl="0" eaLnBrk="1" latinLnBrk="0" hangingPunct="1">
      <a:defRPr kern="1200">
        <a:solidFill>
          <a:schemeClr val="tx1"/>
        </a:solidFill>
        <a:latin typeface="Arial" charset="0"/>
        <a:ea typeface="ＭＳ Ｐゴシック" pitchFamily="-112" charset="-128"/>
        <a:cs typeface="+mn-cs"/>
      </a:defRPr>
    </a:lvl7pPr>
    <a:lvl8pPr marL="3200400" algn="l" defTabSz="914400" rtl="0" eaLnBrk="1" latinLnBrk="0" hangingPunct="1">
      <a:defRPr kern="1200">
        <a:solidFill>
          <a:schemeClr val="tx1"/>
        </a:solidFill>
        <a:latin typeface="Arial" charset="0"/>
        <a:ea typeface="ＭＳ Ｐゴシック" pitchFamily="-112" charset="-128"/>
        <a:cs typeface="+mn-cs"/>
      </a:defRPr>
    </a:lvl8pPr>
    <a:lvl9pPr marL="3657600" algn="l" defTabSz="914400" rtl="0" eaLnBrk="1" latinLnBrk="0" hangingPunct="1">
      <a:defRPr kern="1200">
        <a:solidFill>
          <a:schemeClr val="tx1"/>
        </a:solidFill>
        <a:latin typeface="Arial" charset="0"/>
        <a:ea typeface="ＭＳ Ｐゴシック" pitchFamily="-112" charset="-128"/>
        <a:cs typeface="+mn-cs"/>
      </a:defRPr>
    </a:lvl9pPr>
  </p:defaultTextStyle>
  <p:extLst>
    <p:ext uri="{521415D9-36F7-43E2-AB2F-B90AF26B5E84}">
      <p14:sectionLst xmlns:p14="http://schemas.microsoft.com/office/powerpoint/2010/main">
        <p14:section name="Section 1 - Introduction" id="{37864E32-8E56-9945-A458-36EF154EC5F1}">
          <p14:sldIdLst>
            <p14:sldId id="408"/>
          </p14:sldIdLst>
        </p14:section>
        <p14:section name="Section 2 - Overview, Treatment and Resources" id="{4E40A7C0-99CC-1649-B23F-8FD9E8DA112C}">
          <p14:sldIdLst>
            <p14:sldId id="410"/>
            <p14:sldId id="460"/>
            <p14:sldId id="413"/>
            <p14:sldId id="461"/>
            <p14:sldId id="415"/>
            <p14:sldId id="416"/>
            <p14:sldId id="417"/>
            <p14:sldId id="419"/>
            <p14:sldId id="422"/>
            <p14:sldId id="423"/>
            <p14:sldId id="424"/>
            <p14:sldId id="425"/>
            <p14:sldId id="547"/>
            <p14:sldId id="426"/>
            <p14:sldId id="427"/>
            <p14:sldId id="437"/>
            <p14:sldId id="548"/>
            <p14:sldId id="428"/>
            <p14:sldId id="506"/>
            <p14:sldId id="549"/>
            <p14:sldId id="507"/>
            <p14:sldId id="434"/>
            <p14:sldId id="431"/>
            <p14:sldId id="436"/>
            <p14:sldId id="433"/>
            <p14:sldId id="481"/>
            <p14:sldId id="482"/>
            <p14:sldId id="483"/>
            <p14:sldId id="508"/>
            <p14:sldId id="509"/>
          </p14:sldIdLst>
        </p14:section>
        <p14:section name="Section 3 - Resources and Tools for Professionals" id="{BE9B67CA-10F7-AD40-9B2B-97A9A6CE3D2A}">
          <p14:sldIdLst>
            <p14:sldId id="484"/>
            <p14:sldId id="510"/>
            <p14:sldId id="511"/>
            <p14:sldId id="512"/>
            <p14:sldId id="513"/>
            <p14:sldId id="514"/>
            <p14:sldId id="515"/>
            <p14:sldId id="516"/>
            <p14:sldId id="517"/>
            <p14:sldId id="518"/>
            <p14:sldId id="519"/>
            <p14:sldId id="520"/>
            <p14:sldId id="521"/>
            <p14:sldId id="522"/>
            <p14:sldId id="523"/>
            <p14:sldId id="524"/>
            <p14:sldId id="525"/>
            <p14:sldId id="550"/>
            <p14:sldId id="551"/>
            <p14:sldId id="552"/>
            <p14:sldId id="553"/>
            <p14:sldId id="554"/>
            <p14:sldId id="555"/>
            <p14:sldId id="556"/>
            <p14:sldId id="527"/>
            <p14:sldId id="528"/>
            <p14:sldId id="498"/>
            <p14:sldId id="529"/>
            <p14:sldId id="530"/>
            <p14:sldId id="531"/>
            <p14:sldId id="532"/>
            <p14:sldId id="533"/>
            <p14:sldId id="534"/>
            <p14:sldId id="535"/>
            <p14:sldId id="488"/>
            <p14:sldId id="536"/>
            <p14:sldId id="537"/>
            <p14:sldId id="538"/>
            <p14:sldId id="539"/>
            <p14:sldId id="540"/>
            <p14:sldId id="541"/>
          </p14:sldIdLst>
        </p14:section>
      </p14:sectionLst>
    </p:ext>
    <p:ext uri="{EFAFB233-063F-42B5-8137-9DF3F51BA10A}">
      <p15:sldGuideLst xmlns:p15="http://schemas.microsoft.com/office/powerpoint/2012/main">
        <p15:guide id="1" orient="horz" pos="816" userDrawn="1">
          <p15:clr>
            <a:srgbClr val="A4A3A4"/>
          </p15:clr>
        </p15:guide>
        <p15:guide id="2" pos="2880" userDrawn="1">
          <p15:clr>
            <a:srgbClr val="A4A3A4"/>
          </p15:clr>
        </p15:guide>
        <p15:guide id="3" orient="horz" pos="352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ebecca Matteo" initials="RM" lastIdx="11" clrIdx="0"/>
  <p:cmAuthor id="1" name="Cybele M Merrick" initials="CM" lastIdx="20" clrIdx="1"/>
  <p:cmAuthor id="2" name="Patricia Watson" initials="" lastIdx="51" clrIdx="2"/>
  <p:cmAuthor id="3" name="Department of Veterans Affairs" initials="DoVA" lastIdx="1" clrIdx="3"/>
  <p:cmAuthor id="4" name="Todd McKee" initials="TAM" lastIdx="18" clrIdx="4"/>
  <p:cmAuthor id="5" name="Merrick, Cybele" initials="MC" lastIdx="8" clrIdx="5"/>
  <p:cmAuthor id="6" name="Merrick, Cybele" initials="MC [2]" lastIdx="2"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37CC2"/>
    <a:srgbClr val="007BC2"/>
    <a:srgbClr val="0073BC"/>
    <a:srgbClr val="1E5981"/>
    <a:srgbClr val="198931"/>
    <a:srgbClr val="76BC41"/>
    <a:srgbClr val="05A1E5"/>
    <a:srgbClr val="78BE1E"/>
    <a:srgbClr val="E2F4FC"/>
    <a:srgbClr val="DF52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81" autoAdjust="0"/>
    <p:restoredTop sz="86401" autoAdjust="0"/>
  </p:normalViewPr>
  <p:slideViewPr>
    <p:cSldViewPr snapToGrid="0" snapToObjects="1">
      <p:cViewPr varScale="1">
        <p:scale>
          <a:sx n="171" d="100"/>
          <a:sy n="171" d="100"/>
        </p:scale>
        <p:origin x="184" y="384"/>
      </p:cViewPr>
      <p:guideLst>
        <p:guide orient="horz" pos="816"/>
        <p:guide pos="2880"/>
        <p:guide orient="horz" pos="3528"/>
      </p:guideLst>
    </p:cSldViewPr>
  </p:slideViewPr>
  <p:outlineViewPr>
    <p:cViewPr>
      <p:scale>
        <a:sx n="60" d="100"/>
        <a:sy n="60" d="100"/>
      </p:scale>
      <p:origin x="0" y="-14352"/>
    </p:cViewPr>
  </p:outlineViewPr>
  <p:notesTextViewPr>
    <p:cViewPr>
      <p:scale>
        <a:sx n="100" d="100"/>
        <a:sy n="100" d="100"/>
      </p:scale>
      <p:origin x="0" y="0"/>
    </p:cViewPr>
  </p:notesTextViewPr>
  <p:sorterViewPr>
    <p:cViewPr>
      <p:scale>
        <a:sx n="90" d="100"/>
        <a:sy n="90" d="100"/>
      </p:scale>
      <p:origin x="0" y="0"/>
    </p:cViewPr>
  </p:sorterViewPr>
  <p:notesViewPr>
    <p:cSldViewPr snapToGrid="0" snapToObjects="1">
      <p:cViewPr varScale="1">
        <p:scale>
          <a:sx n="72" d="100"/>
          <a:sy n="72" d="100"/>
        </p:scale>
        <p:origin x="-30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112" charset="0"/>
              </a:defRPr>
            </a:lvl1pPr>
          </a:lstStyle>
          <a:p>
            <a:fld id="{32CA9951-70E3-4612-8468-09351ED65D47}" type="datetime1">
              <a:rPr lang="en-US" altLang="en-US"/>
              <a:pPr/>
              <a:t>6/20/23</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112" charset="0"/>
              </a:defRPr>
            </a:lvl1pPr>
          </a:lstStyle>
          <a:p>
            <a:fld id="{397C3D11-753A-4627-A3E1-142082A87492}" type="slidenum">
              <a:rPr lang="en-US" altLang="en-US"/>
              <a:pPr/>
              <a:t>‹#›</a:t>
            </a:fld>
            <a:endParaRPr lang="en-US" altLang="en-US"/>
          </a:p>
        </p:txBody>
      </p:sp>
    </p:spTree>
    <p:extLst>
      <p:ext uri="{BB962C8B-B14F-4D97-AF65-F5344CB8AC3E}">
        <p14:creationId xmlns:p14="http://schemas.microsoft.com/office/powerpoint/2010/main" val="36151962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112" charset="0"/>
              </a:defRPr>
            </a:lvl1pPr>
          </a:lstStyle>
          <a:p>
            <a:fld id="{F06E4276-0A48-4178-BAA5-BBFDF00757A6}" type="datetime1">
              <a:rPr lang="en-US" altLang="en-US"/>
              <a:pPr/>
              <a:t>6/20/23</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112" charset="0"/>
              </a:defRPr>
            </a:lvl1pPr>
          </a:lstStyle>
          <a:p>
            <a:fld id="{5D9CDB62-9E7E-4467-B640-31643E45248C}" type="slidenum">
              <a:rPr lang="en-US" altLang="en-US"/>
              <a:pPr/>
              <a:t>‹#›</a:t>
            </a:fld>
            <a:endParaRPr lang="en-US" altLang="en-US"/>
          </a:p>
        </p:txBody>
      </p:sp>
    </p:spTree>
    <p:extLst>
      <p:ext uri="{BB962C8B-B14F-4D97-AF65-F5344CB8AC3E}">
        <p14:creationId xmlns:p14="http://schemas.microsoft.com/office/powerpoint/2010/main" val="134991207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Geneva" charset="-128"/>
        <a:cs typeface="Geneva" charset="-128"/>
      </a:defRPr>
    </a:lvl1pPr>
    <a:lvl2pPr marL="457200" algn="l" defTabSz="457200" rtl="0" eaLnBrk="0" fontAlgn="base" hangingPunct="0">
      <a:spcBef>
        <a:spcPct val="30000"/>
      </a:spcBef>
      <a:spcAft>
        <a:spcPct val="0"/>
      </a:spcAft>
      <a:defRPr sz="1200" kern="1200">
        <a:solidFill>
          <a:schemeClr val="tx1"/>
        </a:solidFill>
        <a:latin typeface="+mn-lt"/>
        <a:ea typeface="Geneva" pitchFamily="-106" charset="-128"/>
        <a:cs typeface="Geneva" pitchFamily="-112" charset="0"/>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ptsd.va.gov/professional/tech-care/videos.asp"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ptsd.va.gov/PTSD/professional/assessment/index.asp"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www.ptsd.va.gov/professional/assessment/list_measures.asp#list1"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ptsd.va.gov/professional/continuing_ed/shared_decision_making.asp"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www.ptsd.va.gov/professional/consult/lecture_series.asp"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www.ptsd.va.gov/professional/tech-care/tech_lectures.asp" TargetMode="External"/><Relationship Id="rId2" Type="http://schemas.openxmlformats.org/officeDocument/2006/relationships/slide" Target="../slides/slide62.xml"/><Relationship Id="rId1" Type="http://schemas.openxmlformats.org/officeDocument/2006/relationships/notesMaster" Target="../notesMasters/notesMaster1.xml"/><Relationship Id="rId4" Type="http://schemas.openxmlformats.org/officeDocument/2006/relationships/hyperlink" Target="https://www.ptsd.va.gov/professional/tech-care/videos.asp" TargetMode="Externa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ptsd-va.data.socrata.com/" TargetMode="External"/><Relationship Id="rId2" Type="http://schemas.openxmlformats.org/officeDocument/2006/relationships/slide" Target="../slides/slide68.xml"/><Relationship Id="rId1" Type="http://schemas.openxmlformats.org/officeDocument/2006/relationships/notesMaster" Target="../notesMasters/notesMaster1.xml"/><Relationship Id="rId4" Type="http://schemas.openxmlformats.org/officeDocument/2006/relationships/hyperlink" Target="https://www.ptsd.va.gov/ptsdpubs/search_ptsdpubs.asp" TargetMode="Externa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Arial" panose="020B0604020202020204" pitchFamily="34" charset="0"/>
              </a:rPr>
              <a:t>Tips and Information</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Arial" panose="020B0604020202020204" pitchFamily="34" charset="0"/>
              </a:rPr>
              <a:t>Thank you for choosing to share these slides. Please recognize the National Center for PTSD as the source and keep the NCPTSD template intact during your presentation. This presentation may be used in whole or in part.</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Arial" panose="020B0604020202020204" pitchFamily="34" charset="0"/>
              </a:rPr>
              <a:t> </a:t>
            </a:r>
          </a:p>
          <a:p>
            <a:r>
              <a:rPr lang="en-US" sz="1800" dirty="0">
                <a:effectLst/>
                <a:latin typeface="Calibri" panose="020F0502020204030204" pitchFamily="34" charset="0"/>
                <a:ea typeface="Calibri" panose="020F0502020204030204" pitchFamily="34" charset="0"/>
                <a:cs typeface="Arial" panose="020B0604020202020204" pitchFamily="34" charset="0"/>
              </a:rPr>
              <a:t>If you use links to videos in YouTube, you may want to install ad blocker software on your computer to avoid advertisements that sometime play before videos.</a:t>
            </a:r>
            <a:r>
              <a:rPr lang="en-US" dirty="0">
                <a:effectLst/>
              </a:rPr>
              <a:t> </a:t>
            </a:r>
            <a:endParaRPr lang="en-US" b="1" dirty="0">
              <a:cs typeface="Arial" panose="020B0604020202020204" pitchFamily="34" charset="0"/>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pPr/>
              <a:t>0</a:t>
            </a:fld>
            <a:endParaRPr lang="en-US" altLang="en-US" dirty="0"/>
          </a:p>
        </p:txBody>
      </p:sp>
    </p:spTree>
    <p:extLst>
      <p:ext uri="{BB962C8B-B14F-4D97-AF65-F5344CB8AC3E}">
        <p14:creationId xmlns:p14="http://schemas.microsoft.com/office/powerpoint/2010/main" val="2634203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lang="en-US" b="1" dirty="0">
              <a:solidFill>
                <a:srgbClr val="FF0000"/>
              </a:solidFill>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1</a:t>
            </a:fld>
            <a:endParaRPr lang="en-US" altLang="en-US" dirty="0">
              <a:solidFill>
                <a:prstClr val="black"/>
              </a:solidFill>
            </a:endParaRPr>
          </a:p>
        </p:txBody>
      </p:sp>
    </p:spTree>
    <p:extLst>
      <p:ext uri="{BB962C8B-B14F-4D97-AF65-F5344CB8AC3E}">
        <p14:creationId xmlns:p14="http://schemas.microsoft.com/office/powerpoint/2010/main" val="3019074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Posttraumatic stress disorder (PTSD) is a mental health problem that people can develop after going through or seeing a life-threatening event. It can also be caused by learning about the violent or accidental death or injury of a loved one.</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Because they involve matters of life and death, these events are different than stressful events like </a:t>
            </a:r>
            <a:r>
              <a:rPr lang="en-US" sz="1200" dirty="0">
                <a:effectLst/>
                <a:latin typeface="Calibri" panose="020F0502020204030204" pitchFamily="34" charset="0"/>
                <a:ea typeface="Calibri" panose="020F0502020204030204" pitchFamily="34" charset="0"/>
              </a:rPr>
              <a:t>losing a job, getting a divorce or even good things like buying a home or getting married. And they are different than the daily hassles we all experience – like a car breaking down or doing chores.</a:t>
            </a:r>
            <a:r>
              <a:rPr lang="en-US" sz="1200" dirty="0">
                <a:effectLst/>
              </a:rPr>
              <a:t> </a:t>
            </a:r>
            <a:endParaRPr lang="en-US" sz="1200" kern="1200" dirty="0">
              <a:solidFill>
                <a:schemeClr val="tx1"/>
              </a:solidFill>
              <a:effectLst/>
              <a:latin typeface="+mn-lt"/>
              <a:ea typeface="Geneva" charset="-128"/>
              <a:cs typeface="Geneva" charset="-128"/>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2</a:t>
            </a:fld>
            <a:endParaRPr lang="en-US" altLang="en-US" dirty="0">
              <a:solidFill>
                <a:prstClr val="black"/>
              </a:solidFill>
            </a:endParaRPr>
          </a:p>
        </p:txBody>
      </p:sp>
    </p:spTree>
    <p:extLst>
      <p:ext uri="{BB962C8B-B14F-4D97-AF65-F5344CB8AC3E}">
        <p14:creationId xmlns:p14="http://schemas.microsoft.com/office/powerpoint/2010/main" val="173646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Everyone with PTSD experiences it differently, but to be diagnosed with PTSD, four types of symptoms must be present: </a:t>
            </a:r>
          </a:p>
          <a:p>
            <a:pPr marL="342900" marR="0" lvl="0" indent="-342900">
              <a:lnSpc>
                <a:spcPct val="107000"/>
              </a:lnSpc>
              <a:spcBef>
                <a:spcPts val="0"/>
              </a:spcBef>
              <a:spcAft>
                <a:spcPts val="0"/>
              </a:spcAft>
              <a:buFont typeface="Symbol" pitchFamily="2" charset="2"/>
              <a:buChar char=""/>
            </a:pPr>
            <a:r>
              <a:rPr lang="en-US" sz="1200" dirty="0">
                <a:effectLst/>
                <a:latin typeface="Calibri" panose="020F0502020204030204" pitchFamily="34" charset="0"/>
                <a:ea typeface="Calibri" panose="020F0502020204030204" pitchFamily="34" charset="0"/>
                <a:cs typeface="Arial" panose="020B0604020202020204" pitchFamily="34" charset="0"/>
              </a:rPr>
              <a:t>Experiencing unwanted memories </a:t>
            </a:r>
          </a:p>
          <a:p>
            <a:pPr marL="342900" marR="0" lvl="0" indent="-342900">
              <a:lnSpc>
                <a:spcPct val="107000"/>
              </a:lnSpc>
              <a:spcBef>
                <a:spcPts val="0"/>
              </a:spcBef>
              <a:spcAft>
                <a:spcPts val="0"/>
              </a:spcAft>
              <a:buFont typeface="Symbol" pitchFamily="2" charset="2"/>
              <a:buChar char=""/>
            </a:pPr>
            <a:r>
              <a:rPr lang="en-US" sz="1200" dirty="0">
                <a:effectLst/>
                <a:latin typeface="Calibri" panose="020F0502020204030204" pitchFamily="34" charset="0"/>
                <a:ea typeface="Calibri" panose="020F0502020204030204" pitchFamily="34" charset="0"/>
                <a:cs typeface="Arial" panose="020B0604020202020204" pitchFamily="34" charset="0"/>
              </a:rPr>
              <a:t>Avoiding reminders of the event</a:t>
            </a:r>
          </a:p>
          <a:p>
            <a:pPr marL="342900" marR="0" lvl="0" indent="-342900">
              <a:lnSpc>
                <a:spcPct val="107000"/>
              </a:lnSpc>
              <a:spcBef>
                <a:spcPts val="0"/>
              </a:spcBef>
              <a:spcAft>
                <a:spcPts val="0"/>
              </a:spcAft>
              <a:buFont typeface="Symbol" pitchFamily="2" charset="2"/>
              <a:buChar char=""/>
            </a:pPr>
            <a:r>
              <a:rPr lang="en-US" sz="1200" dirty="0">
                <a:effectLst/>
                <a:latin typeface="Calibri" panose="020F0502020204030204" pitchFamily="34" charset="0"/>
                <a:ea typeface="Calibri" panose="020F0502020204030204" pitchFamily="34" charset="0"/>
                <a:cs typeface="Arial" panose="020B0604020202020204" pitchFamily="34" charset="0"/>
              </a:rPr>
              <a:t>Having negative thoughts and feelings</a:t>
            </a:r>
          </a:p>
          <a:p>
            <a:pPr marL="342900" marR="0" lvl="0" indent="-342900">
              <a:lnSpc>
                <a:spcPct val="107000"/>
              </a:lnSpc>
              <a:spcBef>
                <a:spcPts val="0"/>
              </a:spcBef>
              <a:spcAft>
                <a:spcPts val="0"/>
              </a:spcAft>
              <a:buFont typeface="Symbol" pitchFamily="2" charset="2"/>
              <a:buChar char=""/>
            </a:pPr>
            <a:r>
              <a:rPr lang="en-US" sz="1200" dirty="0">
                <a:effectLst/>
                <a:latin typeface="Calibri" panose="020F0502020204030204" pitchFamily="34" charset="0"/>
                <a:ea typeface="Calibri" panose="020F0502020204030204" pitchFamily="34" charset="0"/>
                <a:cs typeface="Arial" panose="020B0604020202020204" pitchFamily="34" charset="0"/>
              </a:rPr>
              <a:t>Feeling on edge</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[Optional video: This brief video explains the causes and symptoms of PTSD.]</a:t>
            </a:r>
            <a:r>
              <a:rPr lang="en-US" sz="1200" dirty="0">
                <a:effectLst/>
              </a:rPr>
              <a:t> </a:t>
            </a:r>
            <a:endParaRPr lang="en-US" sz="1200" dirty="0"/>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3</a:t>
            </a:fld>
            <a:endParaRPr lang="en-US" altLang="en-US" dirty="0">
              <a:solidFill>
                <a:prstClr val="black"/>
              </a:solidFill>
            </a:endParaRPr>
          </a:p>
        </p:txBody>
      </p:sp>
    </p:spTree>
    <p:extLst>
      <p:ext uri="{BB962C8B-B14F-4D97-AF65-F5344CB8AC3E}">
        <p14:creationId xmlns:p14="http://schemas.microsoft.com/office/powerpoint/2010/main" val="4134806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Worldwide, about 70% of people experience a traumatic event in their lifetimes. Many have experienced more than one. That means that most of the people you meet every day have probably experienced a trauma at some point.</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While the experience of trauma is widespread, some groups of people are more likely to experience it. Veterans, people who are members of the LGBTQ+ community, people experiencing poverty, and Black, Indigenous, and people of color (BIPOC) individuals are more likely to have a traumatic event happen to them.</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It’s normal to have upsetting memories, feel on edge, or have trouble sleeping after this type of event. Most people will start to feel better after a few months.</a:t>
            </a:r>
            <a:r>
              <a:rPr lang="en-US" sz="1200" dirty="0">
                <a:effectLst/>
              </a:rPr>
              <a:t> </a:t>
            </a:r>
            <a:endParaRPr lang="en-US" sz="1200" dirty="0"/>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pPr/>
              <a:t>4</a:t>
            </a:fld>
            <a:endParaRPr lang="en-US" altLang="en-US" dirty="0"/>
          </a:p>
        </p:txBody>
      </p:sp>
    </p:spTree>
    <p:extLst>
      <p:ext uri="{BB962C8B-B14F-4D97-AF65-F5344CB8AC3E}">
        <p14:creationId xmlns:p14="http://schemas.microsoft.com/office/powerpoint/2010/main" val="873653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But if it’s been longer than a few months and the thoughts and feelings remain, it may be PTSD.</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For some people, PTSD symptoms may start later on, or they may come and go over time.</a:t>
            </a:r>
            <a:r>
              <a:rPr lang="en-US" sz="1200" dirty="0">
                <a:effectLst/>
              </a:rPr>
              <a:t> </a:t>
            </a:r>
            <a:endParaRPr lang="en-US" sz="1200" kern="1200" dirty="0">
              <a:solidFill>
                <a:schemeClr val="tx1"/>
              </a:solidFill>
              <a:effectLst/>
              <a:latin typeface="+mn-lt"/>
              <a:ea typeface="Geneva" charset="-128"/>
              <a:cs typeface="Geneva" charset="-128"/>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5</a:t>
            </a:fld>
            <a:endParaRPr lang="en-US" altLang="en-US" dirty="0">
              <a:solidFill>
                <a:prstClr val="black"/>
              </a:solidFill>
            </a:endParaRPr>
          </a:p>
        </p:txBody>
      </p:sp>
    </p:spTree>
    <p:extLst>
      <p:ext uri="{BB962C8B-B14F-4D97-AF65-F5344CB8AC3E}">
        <p14:creationId xmlns:p14="http://schemas.microsoft.com/office/powerpoint/2010/main" val="1747730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Earlier, I mentioned the four types of symptoms people with PTSD have</a:t>
            </a:r>
          </a:p>
          <a:p>
            <a:pPr marL="342900" marR="0" lvl="0" indent="-342900">
              <a:lnSpc>
                <a:spcPct val="107000"/>
              </a:lnSpc>
              <a:spcBef>
                <a:spcPts val="0"/>
              </a:spcBef>
              <a:spcAft>
                <a:spcPts val="0"/>
              </a:spcAft>
              <a:buFont typeface="Symbol" pitchFamily="2" charset="2"/>
              <a:buChar char=""/>
            </a:pPr>
            <a:r>
              <a:rPr lang="en-US" sz="1200" dirty="0">
                <a:effectLst/>
                <a:latin typeface="Calibri" panose="020F0502020204030204" pitchFamily="34" charset="0"/>
                <a:ea typeface="Calibri" panose="020F0502020204030204" pitchFamily="34" charset="0"/>
                <a:cs typeface="Arial" panose="020B0604020202020204" pitchFamily="34" charset="0"/>
              </a:rPr>
              <a:t>Experiencing unwanted memories </a:t>
            </a:r>
          </a:p>
          <a:p>
            <a:pPr marL="342900" marR="0" lvl="0" indent="-342900">
              <a:lnSpc>
                <a:spcPct val="107000"/>
              </a:lnSpc>
              <a:spcBef>
                <a:spcPts val="0"/>
              </a:spcBef>
              <a:spcAft>
                <a:spcPts val="0"/>
              </a:spcAft>
              <a:buFont typeface="Symbol" pitchFamily="2" charset="2"/>
              <a:buChar char=""/>
            </a:pPr>
            <a:r>
              <a:rPr lang="en-US" sz="1200" dirty="0">
                <a:effectLst/>
                <a:latin typeface="Calibri" panose="020F0502020204030204" pitchFamily="34" charset="0"/>
                <a:ea typeface="Calibri" panose="020F0502020204030204" pitchFamily="34" charset="0"/>
                <a:cs typeface="Arial" panose="020B0604020202020204" pitchFamily="34" charset="0"/>
              </a:rPr>
              <a:t>Avoiding reminders of the event</a:t>
            </a:r>
          </a:p>
          <a:p>
            <a:pPr marL="342900" marR="0" lvl="0" indent="-342900">
              <a:lnSpc>
                <a:spcPct val="107000"/>
              </a:lnSpc>
              <a:spcBef>
                <a:spcPts val="0"/>
              </a:spcBef>
              <a:spcAft>
                <a:spcPts val="0"/>
              </a:spcAft>
              <a:buFont typeface="Symbol" pitchFamily="2" charset="2"/>
              <a:buChar char=""/>
            </a:pPr>
            <a:r>
              <a:rPr lang="en-US" sz="1200" dirty="0">
                <a:effectLst/>
                <a:latin typeface="Calibri" panose="020F0502020204030204" pitchFamily="34" charset="0"/>
                <a:ea typeface="Calibri" panose="020F0502020204030204" pitchFamily="34" charset="0"/>
                <a:cs typeface="Arial" panose="020B0604020202020204" pitchFamily="34" charset="0"/>
              </a:rPr>
              <a:t>Having negative thoughts and feelings</a:t>
            </a:r>
          </a:p>
          <a:p>
            <a:pPr marL="342900" marR="0" lvl="0" indent="-342900">
              <a:lnSpc>
                <a:spcPct val="107000"/>
              </a:lnSpc>
              <a:spcBef>
                <a:spcPts val="0"/>
              </a:spcBef>
              <a:spcAft>
                <a:spcPts val="0"/>
              </a:spcAft>
              <a:buFont typeface="Symbol" pitchFamily="2" charset="2"/>
              <a:buChar char=""/>
            </a:pPr>
            <a:r>
              <a:rPr lang="en-US" sz="1200" dirty="0">
                <a:effectLst/>
                <a:latin typeface="Calibri" panose="020F0502020204030204" pitchFamily="34" charset="0"/>
                <a:ea typeface="Calibri" panose="020F0502020204030204" pitchFamily="34" charset="0"/>
                <a:cs typeface="Arial" panose="020B0604020202020204" pitchFamily="34" charset="0"/>
              </a:rPr>
              <a:t>Feeling on edge</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For each type of symptom, there are many specific features that may be present.</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[Optional video: Listen to how these Veterans describe their symptoms.]</a:t>
            </a: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6</a:t>
            </a:fld>
            <a:endParaRPr lang="en-US" altLang="en-US" dirty="0">
              <a:solidFill>
                <a:prstClr val="black"/>
              </a:solidFill>
            </a:endParaRPr>
          </a:p>
        </p:txBody>
      </p:sp>
    </p:spTree>
    <p:extLst>
      <p:ext uri="{BB962C8B-B14F-4D97-AF65-F5344CB8AC3E}">
        <p14:creationId xmlns:p14="http://schemas.microsoft.com/office/powerpoint/2010/main" val="3379659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For more than ten years, the National Center for PTSD has been featuring Veterans’ stories of living with PTSD on the website </a:t>
            </a:r>
            <a:r>
              <a:rPr lang="en-US" sz="1200" dirty="0" err="1">
                <a:effectLst/>
                <a:latin typeface="Calibri" panose="020F0502020204030204" pitchFamily="34" charset="0"/>
                <a:ea typeface="Calibri" panose="020F0502020204030204" pitchFamily="34" charset="0"/>
                <a:cs typeface="Arial" panose="020B0604020202020204" pitchFamily="34" charset="0"/>
              </a:rPr>
              <a:t>AboutFace</a:t>
            </a:r>
            <a:r>
              <a:rPr lang="en-US" sz="1200" dirty="0">
                <a:effectLst/>
                <a:latin typeface="Calibri" panose="020F0502020204030204" pitchFamily="34" charset="0"/>
                <a:ea typeface="Calibri" panose="020F0502020204030204" pitchFamily="34" charset="0"/>
                <a:cs typeface="Arial" panose="020B0604020202020204" pitchFamily="34" charset="0"/>
              </a:rPr>
              <a:t>.</a:t>
            </a:r>
          </a:p>
          <a:p>
            <a:r>
              <a:rPr lang="en-US" sz="1200" dirty="0">
                <a:effectLst/>
                <a:latin typeface="Calibri" panose="020F0502020204030204" pitchFamily="34" charset="0"/>
                <a:ea typeface="Calibri" panose="020F0502020204030204" pitchFamily="34" charset="0"/>
                <a:cs typeface="Arial" panose="020B0604020202020204" pitchFamily="34" charset="0"/>
              </a:rPr>
              <a:t>Veterans from an array of eras and branches of service describe how their PTSD affects them and their loved ones and how PTSD treatment turned their lives around. </a:t>
            </a:r>
            <a:r>
              <a:rPr lang="en-US" sz="1200" dirty="0" err="1">
                <a:effectLst/>
                <a:latin typeface="Calibri" panose="020F0502020204030204" pitchFamily="34" charset="0"/>
                <a:ea typeface="Calibri" panose="020F0502020204030204" pitchFamily="34" charset="0"/>
                <a:cs typeface="Arial" panose="020B0604020202020204" pitchFamily="34" charset="0"/>
              </a:rPr>
              <a:t>AboutFace</a:t>
            </a:r>
            <a:r>
              <a:rPr lang="en-US" sz="1200" dirty="0">
                <a:effectLst/>
                <a:latin typeface="Calibri" panose="020F0502020204030204" pitchFamily="34" charset="0"/>
                <a:ea typeface="Calibri" panose="020F0502020204030204" pitchFamily="34" charset="0"/>
                <a:cs typeface="Arial" panose="020B0604020202020204" pitchFamily="34" charset="0"/>
              </a:rPr>
              <a:t> is a great place to see how PTSD symptoms play out in Veterans’ everyday lives, and to learn more about treatment and recovery from PTSD</a:t>
            </a:r>
            <a:r>
              <a:rPr lang="en-US" sz="1200" dirty="0">
                <a:effectLst/>
              </a:rPr>
              <a:t> </a:t>
            </a:r>
            <a:endParaRPr lang="en-US" sz="1200" dirty="0"/>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7</a:t>
            </a:fld>
            <a:endParaRPr lang="en-US" altLang="en-US" dirty="0">
              <a:solidFill>
                <a:prstClr val="black"/>
              </a:solidFill>
            </a:endParaRPr>
          </a:p>
        </p:txBody>
      </p:sp>
    </p:spTree>
    <p:extLst>
      <p:ext uri="{BB962C8B-B14F-4D97-AF65-F5344CB8AC3E}">
        <p14:creationId xmlns:p14="http://schemas.microsoft.com/office/powerpoint/2010/main" val="1409696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Why do some people develop PTSD while others don’t? There are several factors that have an impact on whether someone develops PTSD, including risk factors associated with the person, with the traumatic event they experience, and with their lives afterwards -- the recovery environment.</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These risk factors are important, but we can’t say that someone will definitely develop trauma after PTSD because of any of them.</a:t>
            </a: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8</a:t>
            </a:fld>
            <a:endParaRPr lang="en-US" altLang="en-US" dirty="0">
              <a:solidFill>
                <a:prstClr val="black"/>
              </a:solidFill>
            </a:endParaRPr>
          </a:p>
        </p:txBody>
      </p:sp>
    </p:spTree>
    <p:extLst>
      <p:ext uri="{BB962C8B-B14F-4D97-AF65-F5344CB8AC3E}">
        <p14:creationId xmlns:p14="http://schemas.microsoft.com/office/powerpoint/2010/main" val="1409696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 recovery environment risk factors are important because they can be changed. For example, if additional stressors can be avoided, the chance of developing PTSD can be decreased. Social support after the traumatic event is also key.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We know that children who disclose abuse and are believed are less likely to develop PTSD than those who are not believed.</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Because social support is so important, family and friends have a crucial role to play in fostering recovery from PTSD.</a:t>
            </a:r>
            <a:r>
              <a:rPr lang="en-US" sz="1200" dirty="0">
                <a:effectLst/>
              </a:rPr>
              <a:t> </a:t>
            </a:r>
            <a:endParaRPr lang="en-US" sz="1200" b="0" dirty="0"/>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9</a:t>
            </a:fld>
            <a:endParaRPr lang="en-US" altLang="en-US">
              <a:solidFill>
                <a:prstClr val="black"/>
              </a:solidFill>
            </a:endParaRPr>
          </a:p>
        </p:txBody>
      </p:sp>
    </p:spTree>
    <p:extLst>
      <p:ext uri="{BB962C8B-B14F-4D97-AF65-F5344CB8AC3E}">
        <p14:creationId xmlns:p14="http://schemas.microsoft.com/office/powerpoint/2010/main" val="487334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At the same time, family and friends may face their own challenges. A person’s PTSD symptoms can affect their loved ones.</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[Optional videos: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Option one:</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Army Veteran Curtis Thompson explains how PTSD has affected his relationships with people he cares about.</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Option two:</a:t>
            </a:r>
          </a:p>
          <a:p>
            <a:r>
              <a:rPr lang="en-US" sz="1200" dirty="0">
                <a:effectLst/>
                <a:latin typeface="Calibri" panose="020F0502020204030204" pitchFamily="34" charset="0"/>
                <a:ea typeface="Calibri" panose="020F0502020204030204" pitchFamily="34" charset="0"/>
                <a:cs typeface="Arial" panose="020B0604020202020204" pitchFamily="34" charset="0"/>
              </a:rPr>
              <a:t>Oliva Jefferson, daughter of a Veteran with PTSD, talks about the signs she saw in her father while growing up] </a:t>
            </a:r>
            <a:endParaRPr lang="en-US" sz="1200" b="1" dirty="0">
              <a:solidFill>
                <a:srgbClr val="FF0000"/>
              </a:solidFill>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10</a:t>
            </a:fld>
            <a:endParaRPr lang="en-US" altLang="en-US">
              <a:solidFill>
                <a:prstClr val="black"/>
              </a:solidFill>
            </a:endParaRPr>
          </a:p>
        </p:txBody>
      </p:sp>
    </p:spTree>
    <p:extLst>
      <p:ext uri="{BB962C8B-B14F-4D97-AF65-F5344CB8AC3E}">
        <p14:creationId xmlns:p14="http://schemas.microsoft.com/office/powerpoint/2010/main" val="176068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Arial" panose="020B0604020202020204" pitchFamily="34" charset="0"/>
              </a:rPr>
              <a:t>The National Center for PTSD has resources for friends and family to help them understand and support their loved ones.</a:t>
            </a:r>
            <a:r>
              <a:rPr lang="en-US" sz="1200" dirty="0">
                <a:effectLst/>
              </a:rPr>
              <a:t> </a:t>
            </a:r>
            <a:endParaRPr lang="en-US" sz="1200" dirty="0"/>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11</a:t>
            </a:fld>
            <a:endParaRPr lang="en-US" altLang="en-US">
              <a:solidFill>
                <a:prstClr val="black"/>
              </a:solidFill>
            </a:endParaRPr>
          </a:p>
        </p:txBody>
      </p:sp>
    </p:spTree>
    <p:extLst>
      <p:ext uri="{BB962C8B-B14F-4D97-AF65-F5344CB8AC3E}">
        <p14:creationId xmlns:p14="http://schemas.microsoft.com/office/powerpoint/2010/main" val="3638983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Arial" panose="020B0604020202020204" pitchFamily="34" charset="0"/>
              </a:rPr>
              <a:t>One way that family members can help is by encouraging their loved ones to get and stay in treatment. NCPTSD articles on four of the most effective PTSD treatments explain the basics of the treatments and what loved ones can do to encourage engaging fully in them.</a:t>
            </a:r>
            <a:r>
              <a:rPr lang="en-US" sz="1200" dirty="0">
                <a:effectLst/>
              </a:rPr>
              <a:t> </a:t>
            </a:r>
            <a:endParaRPr lang="en-US" sz="1200" kern="1200" dirty="0">
              <a:solidFill>
                <a:schemeClr val="tx1"/>
              </a:solidFill>
              <a:effectLst/>
              <a:latin typeface="+mn-lt"/>
              <a:ea typeface="Geneva" charset="-128"/>
              <a:cs typeface="Geneva" charset="-128"/>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12</a:t>
            </a:fld>
            <a:endParaRPr lang="en-US" altLang="en-US">
              <a:solidFill>
                <a:prstClr val="black"/>
              </a:solidFill>
            </a:endParaRPr>
          </a:p>
        </p:txBody>
      </p:sp>
    </p:spTree>
    <p:extLst>
      <p:ext uri="{BB962C8B-B14F-4D97-AF65-F5344CB8AC3E}">
        <p14:creationId xmlns:p14="http://schemas.microsoft.com/office/powerpoint/2010/main" val="2701959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Treatment for PTSD – in the form of trauma-focused therapy – gives a person the best chance of recovery. Other therapies and certain medications can also be effective. It works. For some people, treatment gets rid of symptoms altogether. For others, it can make those symptoms less intense. Treatment has a host of benefits.</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[Optional video: Army Veteran Ace Carter describes how his life has changed thanks to PTSD treatment.]</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13</a:t>
            </a:fld>
            <a:endParaRPr lang="en-US" altLang="en-US"/>
          </a:p>
        </p:txBody>
      </p:sp>
    </p:spTree>
    <p:extLst>
      <p:ext uri="{BB962C8B-B14F-4D97-AF65-F5344CB8AC3E}">
        <p14:creationId xmlns:p14="http://schemas.microsoft.com/office/powerpoint/2010/main" val="430157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We use the term “trauma-focused therapy” to mean treatment that focuses on the memory of the trauma and its meaning. Focusing on trauma memories can sound scary – and you’ll remember that avoiding memories is a symptom of PTSD – but doing it under the care of a trained professional can help a person with PTSD feel better. For most people, improvement starts to happen after only a few weeks or months of treatment.</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[Optional video: Air Force Veteran Reedy Hopkins shares how therapy helped him see things differently.]</a:t>
            </a:r>
            <a:r>
              <a:rPr lang="en-US" sz="1200" dirty="0">
                <a:effectLst/>
              </a:rPr>
              <a:t> </a:t>
            </a:r>
            <a:endParaRPr lang="en-US" sz="1200" dirty="0"/>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14</a:t>
            </a:fld>
            <a:endParaRPr lang="en-US" altLang="en-US">
              <a:solidFill>
                <a:prstClr val="black"/>
              </a:solidFill>
            </a:endParaRPr>
          </a:p>
        </p:txBody>
      </p:sp>
    </p:spTree>
    <p:extLst>
      <p:ext uri="{BB962C8B-B14F-4D97-AF65-F5344CB8AC3E}">
        <p14:creationId xmlns:p14="http://schemas.microsoft.com/office/powerpoint/2010/main" val="2452941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9685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most effective therapies are Cognitive Processing Therapy, Prolonged Exposure Therapy, and Eye Movement Desensitization and Reprocessing – or EMDR.</a:t>
            </a:r>
          </a:p>
          <a:p>
            <a:pPr marL="19685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19685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Research shows that the beneficial effects of these trauma-focused therapies are maintained over time. </a:t>
            </a:r>
          </a:p>
          <a:p>
            <a:pPr marL="0" marR="0">
              <a:lnSpc>
                <a:spcPct val="107000"/>
              </a:lnSpc>
              <a:spcBef>
                <a:spcPts val="0"/>
              </a:spcBef>
              <a:spcAft>
                <a:spcPts val="0"/>
              </a:spcAft>
            </a:pPr>
            <a:r>
              <a:rPr lang="en-US" sz="1200" dirty="0">
                <a:solidFill>
                  <a:srgbClr val="333333"/>
                </a:solidFill>
                <a:effectLst/>
                <a:latin typeface="Segoe UI" panose="020B0502040204020203" pitchFamily="34" charset="0"/>
                <a:ea typeface="Segoe UI" panose="020B0502040204020203" pitchFamily="34" charset="0"/>
                <a:cs typeface="Arial" panose="020B060402020202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19685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[Optional videos</a:t>
            </a:r>
          </a:p>
          <a:p>
            <a:pPr marL="19685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In these videos, experienced PTSD treatment providers talk about what treatment is like]</a:t>
            </a: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15</a:t>
            </a:fld>
            <a:endParaRPr lang="en-US" altLang="en-US">
              <a:solidFill>
                <a:prstClr val="black"/>
              </a:solidFill>
            </a:endParaRPr>
          </a:p>
        </p:txBody>
      </p:sp>
    </p:spTree>
    <p:extLst>
      <p:ext uri="{BB962C8B-B14F-4D97-AF65-F5344CB8AC3E}">
        <p14:creationId xmlns:p14="http://schemas.microsoft.com/office/powerpoint/2010/main" val="2545889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 Clinician-Administered PTSD Scale --- the CAPS --- is our gold standard for measuring PTSD. A CAPS in the 70s would be considered severe PTSD for the CAPS-4 which is what you see here. Both Prolonged Exposure and Cognitive Processing Therapy result in very large changes on the CAPS that are maintained at post-</a:t>
            </a:r>
            <a:r>
              <a:rPr lang="en-US" sz="1200" dirty="0">
                <a:effectLst/>
                <a:latin typeface="Calibri" panose="020F0502020204030204" pitchFamily="34" charset="0"/>
                <a:ea typeface="Calibri" panose="020F0502020204030204" pitchFamily="34" charset="0"/>
                <a:cs typeface="Calibri" panose="020F0502020204030204" pitchFamily="34" charset="0"/>
              </a:rPr>
              <a:t>treatment and 9-month follow up. But even</a:t>
            </a:r>
            <a:r>
              <a:rPr lang="en-US" sz="1200" dirty="0">
                <a:solidFill>
                  <a:srgbClr val="333333"/>
                </a:solidFill>
                <a:effectLst/>
                <a:latin typeface="Calibri" panose="020F0502020204030204" pitchFamily="34" charset="0"/>
                <a:ea typeface="Segoe UI" panose="020B0502040204020203" pitchFamily="34" charset="0"/>
                <a:cs typeface="Calibri" panose="020F0502020204030204" pitchFamily="34" charset="0"/>
              </a:rPr>
              <a:t> more exciting is that when the researchers went back five to ten years later to check on these people, and a few new people who had enrolled since the study had started, the results looked even better. CAPS scores continued to drop to about 25 which is the mild or sub-threshold range. About 80% of study participants no longer met criteria for PTSD.</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16</a:t>
            </a:fld>
            <a:endParaRPr lang="en-US" altLang="en-US">
              <a:solidFill>
                <a:prstClr val="black"/>
              </a:solidFill>
            </a:endParaRPr>
          </a:p>
        </p:txBody>
      </p:sp>
    </p:spTree>
    <p:extLst>
      <p:ext uri="{BB962C8B-B14F-4D97-AF65-F5344CB8AC3E}">
        <p14:creationId xmlns:p14="http://schemas.microsoft.com/office/powerpoint/2010/main" val="861790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Two other psychotherapies -- Written Exposure Therapy and Present-Centered Therapy, – are also effective treatments for PTSD. </a:t>
            </a:r>
          </a:p>
          <a:p>
            <a:pPr marL="255270" marR="0" algn="l">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algn="l"/>
            <a:r>
              <a:rPr lang="en-US" sz="1200" dirty="0">
                <a:effectLst/>
                <a:latin typeface="Calibri" panose="020F0502020204030204" pitchFamily="34" charset="0"/>
                <a:ea typeface="Calibri" panose="020F0502020204030204" pitchFamily="34" charset="0"/>
                <a:cs typeface="Times New Roman" panose="02020603050405020304" pitchFamily="18" charset="0"/>
              </a:rPr>
              <a:t>A course of Written Exposure Therapy can be completed in 5 sessions. In Present-Centered Therapy, the focus is on problem-solving, rather than on the trauma itself.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17</a:t>
            </a:fld>
            <a:endParaRPr lang="en-US" altLang="en-US"/>
          </a:p>
        </p:txBody>
      </p:sp>
    </p:spTree>
    <p:extLst>
      <p:ext uri="{BB962C8B-B14F-4D97-AF65-F5344CB8AC3E}">
        <p14:creationId xmlns:p14="http://schemas.microsoft.com/office/powerpoint/2010/main" val="1000222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In addition to these talk therapies, there are two effective medications for PTSD. Sertraline – or Zoloft – and venlafaxine – also known as Effexor – work well to relieve the symptoms of PTSD.</a:t>
            </a:r>
          </a:p>
          <a:p>
            <a:pPr marL="25400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One advantage of medication is that many medical providers can prescribe it. One disadvantage is that it only works as long as the person is taking it. Some people also experience side effects when taking medications.</a:t>
            </a:r>
          </a:p>
          <a:p>
            <a:pPr marL="25400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[Optional video: Army Veteran Sherie Warner explains how hard it was for her that she needed medication to help her manage her PTSD symptoms.]</a:t>
            </a:r>
            <a:r>
              <a:rPr lang="en-US" sz="1200" dirty="0">
                <a:effectLst/>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18</a:t>
            </a:fld>
            <a:endParaRPr lang="en-US" altLang="en-US">
              <a:solidFill>
                <a:prstClr val="black"/>
              </a:solidFill>
            </a:endParaRPr>
          </a:p>
        </p:txBody>
      </p:sp>
    </p:spTree>
    <p:extLst>
      <p:ext uri="{BB962C8B-B14F-4D97-AF65-F5344CB8AC3E}">
        <p14:creationId xmlns:p14="http://schemas.microsoft.com/office/powerpoint/2010/main" val="3764081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Benzodiazepines, sometimes called “benzos,” are anxiety medications that are used to help people in the short term. They have safety concerns, however, and are not recommended for PTSD treatment. </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19</a:t>
            </a:fld>
            <a:endParaRPr lang="en-US" altLang="en-US"/>
          </a:p>
        </p:txBody>
      </p:sp>
    </p:spTree>
    <p:extLst>
      <p:ext uri="{BB962C8B-B14F-4D97-AF65-F5344CB8AC3E}">
        <p14:creationId xmlns:p14="http://schemas.microsoft.com/office/powerpoint/2010/main" val="481857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097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Some patients may prefer a mind-body approach as an alternative to – or alongside – psychotherapy or medication. The most effective mind-body approach is Mindfulness-Based Stress Reduction (MBSR). </a:t>
            </a:r>
          </a:p>
          <a:p>
            <a:pPr marL="14097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14097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MBSR trains people to focus attention on thoughts, sensations, and feelings as they appear and in a non-judgmental way. It incorporates techniques such as mindful yoga, body scans, meditation, and remaining mindful in daily life.</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20</a:t>
            </a:fld>
            <a:endParaRPr lang="en-US" altLang="en-US"/>
          </a:p>
        </p:txBody>
      </p:sp>
    </p:spTree>
    <p:extLst>
      <p:ext uri="{BB962C8B-B14F-4D97-AF65-F5344CB8AC3E}">
        <p14:creationId xmlns:p14="http://schemas.microsoft.com/office/powerpoint/2010/main" val="2626938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With so many effective treatments to choose from, it may be challenging for people to decide which one is best. The PTSD Treatment Decision Aid can help. It is available online at the National Center for PTSD website.</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Users can move through PTSD Treatment Decision Aid step-by-step or jump to the sections that most interest them. They can read information and watch videos about effective treatments, compare features of the treatments they like best, and get answers to common questions about PTSD treatment.</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[Optional video: Here’s a quick look at how the PTSD Treatment Decision Aid can be used.]</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21</a:t>
            </a:fld>
            <a:endParaRPr lang="en-US" altLang="en-US"/>
          </a:p>
        </p:txBody>
      </p:sp>
    </p:spTree>
    <p:extLst>
      <p:ext uri="{BB962C8B-B14F-4D97-AF65-F5344CB8AC3E}">
        <p14:creationId xmlns:p14="http://schemas.microsoft.com/office/powerpoint/2010/main" val="1807577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Arial" panose="020B0604020202020204" pitchFamily="34" charset="0"/>
              </a:rPr>
              <a:t>One of the most important things to know about PTSD treatment is that it is effective. The majority of people with PTSD who get a course of trauma-focused treatment or who take the medications we talked about earlier will get better. So what are the next steps?</a:t>
            </a:r>
            <a:r>
              <a:rPr lang="en-US" sz="1200" dirty="0">
                <a:effectLst/>
              </a:rPr>
              <a:t> </a:t>
            </a:r>
            <a:endParaRPr lang="en-US" sz="1200" dirty="0"/>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pPr/>
              <a:t>22</a:t>
            </a:fld>
            <a:endParaRPr lang="en-US" altLang="en-US"/>
          </a:p>
        </p:txBody>
      </p:sp>
    </p:spTree>
    <p:extLst>
      <p:ext uri="{BB962C8B-B14F-4D97-AF65-F5344CB8AC3E}">
        <p14:creationId xmlns:p14="http://schemas.microsoft.com/office/powerpoint/2010/main" val="573234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457200" y="4343400"/>
            <a:ext cx="6080760" cy="4114800"/>
          </a:xfrm>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There is a short, 5-item, brief screen that can help determine if the symptoms someone has could be related to PTSD. It is called the Primary Care PTSD Screen and is available on the National Center for PTSD website. Only a mental health provider can </a:t>
            </a:r>
            <a:r>
              <a:rPr lang="en-US" sz="1200" u="sng" dirty="0">
                <a:effectLst/>
                <a:latin typeface="Calibri" panose="020F0502020204030204" pitchFamily="34" charset="0"/>
                <a:ea typeface="Calibri" panose="020F0502020204030204" pitchFamily="34" charset="0"/>
                <a:cs typeface="Arial" panose="020B0604020202020204" pitchFamily="34" charset="0"/>
              </a:rPr>
              <a:t>confirm</a:t>
            </a:r>
            <a:r>
              <a:rPr lang="en-US" sz="1200" dirty="0">
                <a:effectLst/>
                <a:latin typeface="Calibri" panose="020F0502020204030204" pitchFamily="34" charset="0"/>
                <a:ea typeface="Calibri" panose="020F0502020204030204" pitchFamily="34" charset="0"/>
                <a:cs typeface="Arial" panose="020B0604020202020204" pitchFamily="34" charset="0"/>
              </a:rPr>
              <a:t> that someone has PTSD, but this brief screening questionnaire is a good place to start.</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Optional video: PTSD Screening</a:t>
            </a:r>
            <a:r>
              <a:rPr lang="en-US" sz="1200" dirty="0">
                <a:effectLst/>
              </a:rPr>
              <a:t> </a:t>
            </a:r>
            <a:endParaRPr lang="en-US" sz="1200" kern="1200" dirty="0">
              <a:solidFill>
                <a:schemeClr val="tx1"/>
              </a:solidFill>
              <a:effectLst/>
              <a:latin typeface="+mn-lt"/>
              <a:ea typeface="Geneva" charset="-128"/>
              <a:cs typeface="Geneva" charset="-128"/>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23</a:t>
            </a:fld>
            <a:endParaRPr lang="en-US" altLang="en-US">
              <a:solidFill>
                <a:prstClr val="black"/>
              </a:solidFill>
            </a:endParaRPr>
          </a:p>
        </p:txBody>
      </p:sp>
    </p:spTree>
    <p:extLst>
      <p:ext uri="{BB962C8B-B14F-4D97-AF65-F5344CB8AC3E}">
        <p14:creationId xmlns:p14="http://schemas.microsoft.com/office/powerpoint/2010/main" val="14096960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457200" y="4343400"/>
            <a:ext cx="6080760" cy="4114800"/>
          </a:xfrm>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 next step is talking to a mental health professional. That can be done through a referral from a medical provider or by contacting a mental health provider directly.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This map makes it easy for Veterans who get can in VA to locate specialized PTSD programs. Every VA medical center offers PTSD treatment, even if there is not a specialized program.</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In the community, it may be more challenging to find a provider, but organizations focusing on specific trauma-focused treatments also have online treatment locators. These resources are listed on the National Center for PTSD “Find a Provider” page. </a:t>
            </a: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24</a:t>
            </a:fld>
            <a:endParaRPr lang="en-US" altLang="en-US">
              <a:solidFill>
                <a:prstClr val="black"/>
              </a:solidFill>
            </a:endParaRPr>
          </a:p>
        </p:txBody>
      </p:sp>
    </p:spTree>
    <p:extLst>
      <p:ext uri="{BB962C8B-B14F-4D97-AF65-F5344CB8AC3E}">
        <p14:creationId xmlns:p14="http://schemas.microsoft.com/office/powerpoint/2010/main" val="14096960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457200" y="4343400"/>
            <a:ext cx="6080760" cy="4114800"/>
          </a:xfrm>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People who are in treatment for PTSD may wonder how to tell if they are receiving quality care. Here are four sings of good PTSD care to look out for: Patient involvement, following a proven treatment, measuring improvement and getting better. The National Center for PTSD article, “Signs of Good PTSD Care” provides a good overview of these four important signs.</a:t>
            </a:r>
            <a:r>
              <a:rPr lang="en-US" sz="1200" dirty="0">
                <a:effectLst/>
              </a:rPr>
              <a:t> </a:t>
            </a:r>
            <a:endParaRPr lang="en-US" sz="1200" b="0" i="1" u="none" strike="noStrike" kern="1200" baseline="0" dirty="0">
              <a:solidFill>
                <a:srgbClr val="FF0000"/>
              </a:solidFill>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25</a:t>
            </a:fld>
            <a:endParaRPr lang="en-US" altLang="en-US">
              <a:solidFill>
                <a:prstClr val="black"/>
              </a:solidFill>
            </a:endParaRPr>
          </a:p>
        </p:txBody>
      </p:sp>
    </p:spTree>
    <p:extLst>
      <p:ext uri="{BB962C8B-B14F-4D97-AF65-F5344CB8AC3E}">
        <p14:creationId xmlns:p14="http://schemas.microsoft.com/office/powerpoint/2010/main" val="14096960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 National Center for PTSD has also developed a host of apps that can help people with PTSD or anyone who is dealing with difficult emotions that may arise after trauma. These apps are not treatment, but they provide tools that can help people cope with stress, insomnia, depression, and anxiety.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[Optional videos</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Option one: This video tells you more about the suite of apps the National Center for PTSD offers.]</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Option two: Here’s a video that describes one of the National Center for PTSD’s most popular apps: PTSD Coach.</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Option three: COVID Coach was created to support self-care and overall mental health during the COVID-19 pandemic.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There are additional </a:t>
            </a:r>
            <a:r>
              <a:rPr lang="en-US" sz="12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App demo videos</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that you can choose to show.]</a:t>
            </a:r>
          </a:p>
        </p:txBody>
      </p:sp>
      <p:sp>
        <p:nvSpPr>
          <p:cNvPr id="4" name="Slide Number Placeholder 3"/>
          <p:cNvSpPr>
            <a:spLocks noGrp="1"/>
          </p:cNvSpPr>
          <p:nvPr>
            <p:ph type="sldNum" sz="quarter" idx="10"/>
          </p:nvPr>
        </p:nvSpPr>
        <p:spPr/>
        <p:txBody>
          <a:bodyPr/>
          <a:lstStyle/>
          <a:p>
            <a:pPr>
              <a:defRPr/>
            </a:pPr>
            <a:fld id="{605EEEF8-923B-E940-B4F8-69ADB019034F}" type="slidenum">
              <a:rPr lang="en-US" smtClean="0">
                <a:solidFill>
                  <a:prstClr val="black"/>
                </a:solidFill>
              </a:rPr>
              <a:pPr>
                <a:defRPr/>
              </a:pPr>
              <a:t>26</a:t>
            </a:fld>
            <a:endParaRPr lang="en-US" dirty="0">
              <a:solidFill>
                <a:prstClr val="black"/>
              </a:solidFill>
            </a:endParaRPr>
          </a:p>
        </p:txBody>
      </p:sp>
    </p:spTree>
    <p:extLst>
      <p:ext uri="{BB962C8B-B14F-4D97-AF65-F5344CB8AC3E}">
        <p14:creationId xmlns:p14="http://schemas.microsoft.com/office/powerpoint/2010/main" val="3274615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Arial" panose="020B0604020202020204" pitchFamily="34" charset="0"/>
              </a:rPr>
              <a:t>There is also a desktop version of PTSD Coach. This resource – called PTSD Coach Online – contains many of the tools in the app, but also has more in-depth modules that focus on assertiveness, problem-solving, and goal setting. The desktop version also has worksheets that users can print out and complete by hand.</a:t>
            </a:r>
            <a:r>
              <a:rPr lang="en-US" sz="1200" dirty="0">
                <a:effectLst/>
              </a:rPr>
              <a:t> </a:t>
            </a:r>
            <a:endParaRPr lang="en-US" sz="1200" kern="1200" dirty="0">
              <a:solidFill>
                <a:schemeClr val="tx1"/>
              </a:solidFill>
              <a:effectLst/>
              <a:latin typeface="+mn-lt"/>
              <a:ea typeface="Geneva" charset="-128"/>
              <a:cs typeface="Geneva" charset="-128"/>
            </a:endParaRPr>
          </a:p>
        </p:txBody>
      </p:sp>
      <p:sp>
        <p:nvSpPr>
          <p:cNvPr id="4" name="Slide Number Placeholder 3"/>
          <p:cNvSpPr>
            <a:spLocks noGrp="1"/>
          </p:cNvSpPr>
          <p:nvPr>
            <p:ph type="sldNum" sz="quarter" idx="10"/>
          </p:nvPr>
        </p:nvSpPr>
        <p:spPr/>
        <p:txBody>
          <a:bodyPr/>
          <a:lstStyle/>
          <a:p>
            <a:pPr>
              <a:defRPr/>
            </a:pPr>
            <a:fld id="{605EEEF8-923B-E940-B4F8-69ADB019034F}" type="slidenum">
              <a:rPr lang="en-US" smtClean="0">
                <a:solidFill>
                  <a:prstClr val="black"/>
                </a:solidFill>
              </a:rPr>
              <a:pPr>
                <a:defRPr/>
              </a:pPr>
              <a:t>27</a:t>
            </a:fld>
            <a:endParaRPr lang="en-US">
              <a:solidFill>
                <a:prstClr val="black"/>
              </a:solidFill>
            </a:endParaRPr>
          </a:p>
        </p:txBody>
      </p:sp>
    </p:spTree>
    <p:extLst>
      <p:ext uri="{BB962C8B-B14F-4D97-AF65-F5344CB8AC3E}">
        <p14:creationId xmlns:p14="http://schemas.microsoft.com/office/powerpoint/2010/main" val="3274615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Arial" panose="020B0604020202020204" pitchFamily="34" charset="0"/>
              </a:rPr>
              <a:t>The National Center for PTSD is a great resource for learning more about PTSD and PTSD treatment. You can sign up for the Monthly Update, connect with NCPTSD via Facebook and Twitter, and also visit the website at </a:t>
            </a:r>
            <a:r>
              <a:rPr lang="en-US" sz="1200" dirty="0" err="1">
                <a:effectLst/>
                <a:latin typeface="Calibri" panose="020F0502020204030204" pitchFamily="34" charset="0"/>
                <a:ea typeface="Calibri" panose="020F0502020204030204" pitchFamily="34" charset="0"/>
                <a:cs typeface="Arial" panose="020B0604020202020204" pitchFamily="34" charset="0"/>
              </a:rPr>
              <a:t>ptsd.va.gov</a:t>
            </a:r>
            <a:r>
              <a:rPr lang="en-US" sz="1200" dirty="0">
                <a:effectLst/>
                <a:latin typeface="Calibri" panose="020F0502020204030204" pitchFamily="34" charset="0"/>
                <a:ea typeface="Calibri" panose="020F0502020204030204" pitchFamily="34" charset="0"/>
                <a:cs typeface="Arial" panose="020B0604020202020204" pitchFamily="34" charset="0"/>
              </a:rPr>
              <a:t>.</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28</a:t>
            </a:fld>
            <a:endParaRPr lang="en-US" altLang="en-US"/>
          </a:p>
        </p:txBody>
      </p:sp>
    </p:spTree>
    <p:extLst>
      <p:ext uri="{BB962C8B-B14F-4D97-AF65-F5344CB8AC3E}">
        <p14:creationId xmlns:p14="http://schemas.microsoft.com/office/powerpoint/2010/main" val="27223915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Arial" panose="020B0604020202020204" pitchFamily="34" charset="0"/>
              </a:rPr>
              <a:t>If you or someone you love needs immediate help or is in crisis, please reach out to the Suicide &amp; Crisis Lifeline or Veterans Crisis Line. Both are available at the same nationwide toll-free number: 988. Veterans can press “1” to reach the dedicated Veterans Crisis Line.</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29</a:t>
            </a:fld>
            <a:endParaRPr lang="en-US" altLang="en-US"/>
          </a:p>
        </p:txBody>
      </p:sp>
    </p:spTree>
    <p:extLst>
      <p:ext uri="{BB962C8B-B14F-4D97-AF65-F5344CB8AC3E}">
        <p14:creationId xmlns:p14="http://schemas.microsoft.com/office/powerpoint/2010/main" val="343706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Optional video:</a:t>
            </a:r>
          </a:p>
          <a:p>
            <a:r>
              <a:rPr lang="en-US" sz="1200" dirty="0">
                <a:effectLst/>
                <a:latin typeface="Calibri" panose="020F0502020204030204" pitchFamily="34" charset="0"/>
                <a:ea typeface="Calibri" panose="020F0502020204030204" pitchFamily="34" charset="0"/>
                <a:cs typeface="Arial" panose="020B0604020202020204" pitchFamily="34" charset="0"/>
              </a:rPr>
              <a:t>Finally, hear Veterans on </a:t>
            </a:r>
            <a:r>
              <a:rPr lang="en-US" sz="1200" dirty="0" err="1">
                <a:effectLst/>
                <a:latin typeface="Calibri" panose="020F0502020204030204" pitchFamily="34" charset="0"/>
                <a:ea typeface="Calibri" panose="020F0502020204030204" pitchFamily="34" charset="0"/>
                <a:cs typeface="Arial" panose="020B0604020202020204" pitchFamily="34" charset="0"/>
              </a:rPr>
              <a:t>AboutFace</a:t>
            </a:r>
            <a:r>
              <a:rPr lang="en-US" sz="1200" dirty="0">
                <a:effectLst/>
                <a:latin typeface="Calibri" panose="020F0502020204030204" pitchFamily="34" charset="0"/>
                <a:ea typeface="Calibri" panose="020F0502020204030204" pitchFamily="34" charset="0"/>
                <a:cs typeface="Arial" panose="020B0604020202020204" pitchFamily="34" charset="0"/>
              </a:rPr>
              <a:t> share their advice for others who may be struggling with PTSD.</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30</a:t>
            </a:fld>
            <a:endParaRPr lang="en-US" altLang="en-US"/>
          </a:p>
        </p:txBody>
      </p:sp>
    </p:spTree>
    <p:extLst>
      <p:ext uri="{BB962C8B-B14F-4D97-AF65-F5344CB8AC3E}">
        <p14:creationId xmlns:p14="http://schemas.microsoft.com/office/powerpoint/2010/main" val="35604882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Geneva" charset="-128"/>
                <a:cs typeface="Geneva" charset="-128"/>
              </a:rPr>
              <a:t>This section offers an overview of products and tools most useful for those who assess and treat PTSD. </a:t>
            </a:r>
            <a:endParaRPr lang="en-US" sz="1200" kern="1200" dirty="0">
              <a:solidFill>
                <a:schemeClr val="tx1"/>
              </a:solidFill>
              <a:effectLst/>
              <a:latin typeface="+mn-lt"/>
              <a:ea typeface="Geneva" charset="-128"/>
              <a:cs typeface="Geneva" charset="-128"/>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31</a:t>
            </a:fld>
            <a:endParaRPr lang="en-US" altLang="en-US">
              <a:solidFill>
                <a:prstClr val="black"/>
              </a:solidFill>
            </a:endParaRPr>
          </a:p>
        </p:txBody>
      </p:sp>
    </p:spTree>
    <p:extLst>
      <p:ext uri="{BB962C8B-B14F-4D97-AF65-F5344CB8AC3E}">
        <p14:creationId xmlns:p14="http://schemas.microsoft.com/office/powerpoint/2010/main" val="17825875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Worldwide, about 70% of people experience a traumatic event in their lifetimes. Many have experienced more than one. That means that most of the people you meet every day have probably experienced a trauma at some point</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While the experience of trauma is widespread, some groups of people are more likely to experience it. Veterans, people who are members of the LGBTQ+ community, people experiencing poverty, and Black, Indigenous, and people of color (BIPOC) individuals are more likely to have a traumatic event happen to them.</a:t>
            </a: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pPr/>
              <a:t>32</a:t>
            </a:fld>
            <a:endParaRPr lang="en-US" altLang="en-US" dirty="0"/>
          </a:p>
        </p:txBody>
      </p:sp>
    </p:spTree>
    <p:extLst>
      <p:ext uri="{BB962C8B-B14F-4D97-AF65-F5344CB8AC3E}">
        <p14:creationId xmlns:p14="http://schemas.microsoft.com/office/powerpoint/2010/main" val="32373295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PTSD is an interesting psychological phenomenon because it has a known etiology: a traumatic event. </a:t>
            </a:r>
            <a:r>
              <a:rPr lang="en-US" sz="1200" dirty="0">
                <a:effectLst/>
                <a:latin typeface="Calibri" panose="020F0502020204030204" pitchFamily="34" charset="0"/>
                <a:ea typeface="Calibri" panose="020F0502020204030204" pitchFamily="34" charset="0"/>
                <a:cs typeface="Calibri" panose="020F0502020204030204" pitchFamily="34" charset="0"/>
              </a:rPr>
              <a:t>There are different kinds of stressful events. We all experience stressors every day. There are the daily hassles – things like the car breaking down or paying bills. Then there are larger, stressful events like losing a job or getting a divorce. Even good things like buying a home or getting married fall into this category.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Traumatic stressors or traumas are qualitatively different.  A traumatic event is one in which the person feels that their life or the lives of others are being threatened. Examples include warzone exposure, physical or sexual assault, serious accidents, natural disasters, child sexual or physical abuse, mass violence, disasters and torture. </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33</a:t>
            </a:fld>
            <a:endParaRPr lang="en-US" altLang="en-US" dirty="0">
              <a:solidFill>
                <a:prstClr val="black"/>
              </a:solidFill>
            </a:endParaRPr>
          </a:p>
        </p:txBody>
      </p:sp>
    </p:spTree>
    <p:extLst>
      <p:ext uri="{BB962C8B-B14F-4D97-AF65-F5344CB8AC3E}">
        <p14:creationId xmlns:p14="http://schemas.microsoft.com/office/powerpoint/2010/main" val="650987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Of those who experience trauma, most do not develop PTSD. Only 7% of all people develop PTSD in their lifetime.</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Among Veterans who receive treatment at the VA, 11% have PTSD.  However, the most recent estimates suggest that among Veterans who served in Iraq and Afghanistan, and who use VA care, the rate is higher. In this population, it is estimated that one in four men and one in five women have PTSD.</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34</a:t>
            </a:fld>
            <a:endParaRPr lang="en-US" altLang="en-US"/>
          </a:p>
        </p:txBody>
      </p:sp>
    </p:spTree>
    <p:extLst>
      <p:ext uri="{BB962C8B-B14F-4D97-AF65-F5344CB8AC3E}">
        <p14:creationId xmlns:p14="http://schemas.microsoft.com/office/powerpoint/2010/main" val="9146329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According to the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Diagnostic and Statistical Manual of Mental Disorders, or DSM-5</a:t>
            </a:r>
            <a:r>
              <a:rPr lang="en-US" sz="1200" dirty="0">
                <a:effectLst/>
                <a:latin typeface="Calibri" panose="020F0502020204030204" pitchFamily="34" charset="0"/>
                <a:ea typeface="Calibri" panose="020F0502020204030204" pitchFamily="34" charset="0"/>
                <a:cs typeface="Times New Roman" panose="02020603050405020304" pitchFamily="18" charset="0"/>
              </a:rPr>
              <a:t>, a diagnosis of PTSD requires one of the following specific types of trauma exposure to meet criteria A, which is the initial diagnostic criteria.</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Directly experiencing a traumatic event such as being in combat or a hurricane.</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Witnessing an event that happened to someone else such as seeing a serious car accident.</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Learning about a traumatic event that happened to friends or family, such as learning about the homicide or suicide of a family member. (Having a family member die of natural causes does </a:t>
            </a:r>
            <a:r>
              <a:rPr lang="en-US" sz="1200" u="sng" dirty="0">
                <a:effectLst/>
                <a:latin typeface="Calibri" panose="020F0502020204030204" pitchFamily="34" charset="0"/>
                <a:ea typeface="Calibri" panose="020F0502020204030204" pitchFamily="34" charset="0"/>
                <a:cs typeface="Calibri" panose="020F0502020204030204" pitchFamily="34" charset="0"/>
              </a:rPr>
              <a:t>not</a:t>
            </a:r>
            <a:r>
              <a:rPr lang="en-US" sz="1200" dirty="0">
                <a:effectLst/>
                <a:latin typeface="Calibri" panose="020F0502020204030204" pitchFamily="34" charset="0"/>
                <a:ea typeface="Calibri" panose="020F0502020204030204" pitchFamily="34" charset="0"/>
                <a:cs typeface="Calibri" panose="020F0502020204030204" pitchFamily="34" charset="0"/>
              </a:rPr>
              <a:t> qualify).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Or experiencing repeated or extreme exposure to aversive details of traumatic events such as collecting human remains after combat or a terrorist attack.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The DSM-5 is explicit that choosing to view media images on TV such as watching coverage of the 9/11 attacks on television does not lead to PTSD. </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35</a:t>
            </a:fld>
            <a:endParaRPr lang="en-US" altLang="en-US"/>
          </a:p>
        </p:txBody>
      </p:sp>
    </p:spTree>
    <p:extLst>
      <p:ext uri="{BB962C8B-B14F-4D97-AF65-F5344CB8AC3E}">
        <p14:creationId xmlns:p14="http://schemas.microsoft.com/office/powerpoint/2010/main" val="10076183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Military sexual trauma, or MST, is the term used by the Department of Veterans Affairs (VA) to refer to experiences of sexual assault or repeated, threatening sexual harassment that occurred during their military service.</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MST can occur while someone is on or off duty, or on or off base. Perpetrators of MST can be anyone—for example, they can be of any gender, and can be military personnel or civilians, superiors or subordinates in the chain of command, strangers, friends or intimate partners.</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MST is an experience, not a diagnosis or a mental health condition. As with other forms of trauma, there are a variety of reactions that Veterans can have in response to MST.</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Although PTSD is one of the most common mental health diagnoses among individuals who experienced MST, not everyone who experiences MST will go on to develop PTSD.</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36</a:t>
            </a:fld>
            <a:endParaRPr lang="en-US" altLang="en-US"/>
          </a:p>
        </p:txBody>
      </p:sp>
    </p:spTree>
    <p:extLst>
      <p:ext uri="{BB962C8B-B14F-4D97-AF65-F5344CB8AC3E}">
        <p14:creationId xmlns:p14="http://schemas.microsoft.com/office/powerpoint/2010/main" val="36196336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In addition to trauma exposure, a diagnosis of PTSD requires a combination of symptoms from specific symptom clusters: Intrusion, Avoidance, Negative alterations in cognition or mood, and Hyperarousal.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These symptoms must be present for more than one month and must cause significant distress or impairment.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37</a:t>
            </a:fld>
            <a:endParaRPr lang="en-US" altLang="en-US"/>
          </a:p>
        </p:txBody>
      </p:sp>
    </p:spTree>
    <p:extLst>
      <p:ext uri="{BB962C8B-B14F-4D97-AF65-F5344CB8AC3E}">
        <p14:creationId xmlns:p14="http://schemas.microsoft.com/office/powerpoint/2010/main" val="1043386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People with PTSD re-experience the trauma. A diagnosis of PTSD requires at least one intrusion symptom. These include intrusive thoughts about the trauma, nightmares or flashbacks of the event where it feels like it's happening again or becoming emotionally or physically upset by reminders of the trauma. For example, because bridges are dangerous in Iraq, an Iraq Veteran might feel nervous and have a racing heart when driving under a bridge. Or someone who was present during a mass shooting might have reminders when in crowds.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People with PTSD also need to have at least one avoidance symptom which can include avoidance of thinking about the trauma, or avoiding people, places, or activities that remind them of the trauma. For example, people with PTSD will often avoid crowds because they feel unsafe. Motor vehicle accident survivors might avoid driving. And hurricane survivors might avoid going outside in bad weather.</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38</a:t>
            </a:fld>
            <a:endParaRPr lang="en-US" altLang="en-US"/>
          </a:p>
        </p:txBody>
      </p:sp>
    </p:spTree>
    <p:extLst>
      <p:ext uri="{BB962C8B-B14F-4D97-AF65-F5344CB8AC3E}">
        <p14:creationId xmlns:p14="http://schemas.microsoft.com/office/powerpoint/2010/main" val="8405528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People with PTSD also have negative thoughts and feelings that get worse after the trauma. The diagnosis requires at least two symptoms from this cluster. These symptoms include an inability to recall important aspects of the trauma, decreased interest or pleasure in activities, such as not enjoying social events, feeling detached from people, and an inability to feel positive emotions like love or happiness.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Additionally, people with PTSD may have persistent negative beliefs about themselves, others, and the world. They may experience guilt or shame. And they might have distorted beliefs about the traumatic event.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It makes sense that people with PTSD often feel wound up or in a state of hyperarousal. Even though the trauma is in the past, with PTSD, people feel like they're still in danger; as a result, it's hard to relax. People with PTSD often have trouble sleeping. They can be irritable and have trouble concentrating. They're on guard and constantly scanning for danger. They may engage in reckless or risky behavior like driving too fast and they might startle easily. You need at least two arousal and reactivity symptoms for a diagnosis. </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39</a:t>
            </a:fld>
            <a:endParaRPr lang="en-US" altLang="en-US"/>
          </a:p>
        </p:txBody>
      </p:sp>
    </p:spTree>
    <p:extLst>
      <p:ext uri="{BB962C8B-B14F-4D97-AF65-F5344CB8AC3E}">
        <p14:creationId xmlns:p14="http://schemas.microsoft.com/office/powerpoint/2010/main" val="6787965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About 80% of people with PTSD have another mental health diagnosis, and many have more than one. Among the most common co-occurring disorders are depression, anxiety, and substance use disorders.</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People with PTSD are more likely to have greater functional impairment and a reduced quality of life. Concentration problems, irritability and avoidance can cause trouble at work and can result in higher unemployment rates. The numbing and avoidance symptoms make it hard for people with PTSD to maintain close relationships and some may engage in interpersonal violence. Research also shows that being in a state of chronic stress and arousal results in a wide range of medical problems. And finally, PTSD is a risk factor for suicide. </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40</a:t>
            </a:fld>
            <a:endParaRPr lang="en-US" altLang="en-US"/>
          </a:p>
        </p:txBody>
      </p:sp>
    </p:spTree>
    <p:extLst>
      <p:ext uri="{BB962C8B-B14F-4D97-AF65-F5344CB8AC3E}">
        <p14:creationId xmlns:p14="http://schemas.microsoft.com/office/powerpoint/2010/main" val="14935794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41</a:t>
            </a:fld>
            <a:endParaRPr lang="en-US" altLang="en-US"/>
          </a:p>
        </p:txBody>
      </p:sp>
    </p:spTree>
    <p:extLst>
      <p:ext uri="{BB962C8B-B14F-4D97-AF65-F5344CB8AC3E}">
        <p14:creationId xmlns:p14="http://schemas.microsoft.com/office/powerpoint/2010/main" val="8147212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a:effectLst/>
                <a:latin typeface="Calibri" panose="020F0502020204030204" pitchFamily="34" charset="0"/>
                <a:ea typeface="Calibri" panose="020F0502020204030204" pitchFamily="34" charset="0"/>
                <a:cs typeface="Arial" panose="020B0604020202020204" pitchFamily="34" charset="0"/>
              </a:rPr>
              <a:t>Given the toll that PTSD can take on people’s lives, it’s important to screen for the disorder and provide treatment for those who have it.  Screening instruments vary in both breadth and depth. Although most assess current DSM symptoms, others include associated trauma symptoms.</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42</a:t>
            </a:fld>
            <a:endParaRPr lang="en-US" altLang="en-US"/>
          </a:p>
        </p:txBody>
      </p:sp>
    </p:spTree>
    <p:extLst>
      <p:ext uri="{BB962C8B-B14F-4D97-AF65-F5344CB8AC3E}">
        <p14:creationId xmlns:p14="http://schemas.microsoft.com/office/powerpoint/2010/main" val="26658682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Primary Care PTSD Screen and the PTSD Checklist – both developed by the National Center for PTSD – are excellent PTSD screening instruments.</a:t>
            </a:r>
            <a:r>
              <a:rPr lang="en-US" sz="1200" dirty="0">
                <a:effectLst/>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43</a:t>
            </a:fld>
            <a:endParaRPr lang="en-US" altLang="en-US"/>
          </a:p>
        </p:txBody>
      </p:sp>
    </p:spTree>
    <p:extLst>
      <p:ext uri="{BB962C8B-B14F-4D97-AF65-F5344CB8AC3E}">
        <p14:creationId xmlns:p14="http://schemas.microsoft.com/office/powerpoint/2010/main" val="335370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For those who screen positive, the next step is a full assessment to confirm the diagnosis. A clinician should never make a diagnosis of PTSD based solely on a screen.</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 Clinician Administered PTSD Scale for DSM-5, or the CAPS-5, is the gold standard in PTSD assessment.</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It is a thirty-item interview developed by the National Center for PTSD that assesses traumatic exposure as well as all the other core symptoms of the DSM-5 diagnosis for PTSD. It also assesses for associated features, including disassociation. </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44</a:t>
            </a:fld>
            <a:endParaRPr lang="en-US" altLang="en-US"/>
          </a:p>
        </p:txBody>
      </p:sp>
    </p:spTree>
    <p:extLst>
      <p:ext uri="{BB962C8B-B14F-4D97-AF65-F5344CB8AC3E}">
        <p14:creationId xmlns:p14="http://schemas.microsoft.com/office/powerpoint/2010/main" val="17369326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 National Center for PTSD has developed a four-course curriculum on the CAPS-5. The first course explains the history, rationale, administration and scoring of the measure. It culminates in a video that allows learners to score along as an expert administers the measure to a mock patient.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In Parts 2 – 4 of the curriculum, learners administer the CAPS-5 to a virtual patient who responds to prompts and questions in real time.</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[Optional video]</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45</a:t>
            </a:fld>
            <a:endParaRPr lang="en-US" altLang="en-US"/>
          </a:p>
        </p:txBody>
      </p:sp>
    </p:spTree>
    <p:extLst>
      <p:ext uri="{BB962C8B-B14F-4D97-AF65-F5344CB8AC3E}">
        <p14:creationId xmlns:p14="http://schemas.microsoft.com/office/powerpoint/2010/main" val="15165521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While the CAPS-5 is considered the gold standard for PTSD assessment, there are other measures available. The PTSD Symptom Scale Interview, or PSSI; the Structured Interview for PTSD, or SIP; the PTSD Interview; and the PTSD Module from the Structured Clinical Interview for the DSM, or SCID can all be used to diagnose PTSD.</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 National Center for PTSD website provides </a:t>
            </a:r>
            <a:r>
              <a:rPr lang="en-US" sz="12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comprehensive information on screening and assessment</a:t>
            </a:r>
            <a:r>
              <a:rPr lang="en-US" sz="1200" dirty="0">
                <a:effectLst/>
                <a:latin typeface="Calibri" panose="020F0502020204030204" pitchFamily="34" charset="0"/>
                <a:ea typeface="Calibri" panose="020F0502020204030204" pitchFamily="34" charset="0"/>
                <a:cs typeface="Arial" panose="020B0604020202020204" pitchFamily="34" charset="0"/>
              </a:rPr>
              <a:t>, including downloadable versions of </a:t>
            </a:r>
            <a:r>
              <a:rPr lang="en-US" sz="12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rPr>
              <a:t>instruments developed by the National Center for PTSD</a:t>
            </a:r>
            <a:r>
              <a:rPr lang="en-US" sz="1200" dirty="0">
                <a:effectLst/>
                <a:latin typeface="Calibri" panose="020F0502020204030204" pitchFamily="34" charset="0"/>
                <a:ea typeface="Calibri" panose="020F0502020204030204" pitchFamily="34" charset="0"/>
                <a:cs typeface="Arial" panose="020B0604020202020204" pitchFamily="34" charset="0"/>
              </a:rPr>
              <a:t>.</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46</a:t>
            </a:fld>
            <a:endParaRPr lang="en-US" altLang="en-US"/>
          </a:p>
        </p:txBody>
      </p:sp>
    </p:spTree>
    <p:extLst>
      <p:ext uri="{BB962C8B-B14F-4D97-AF65-F5344CB8AC3E}">
        <p14:creationId xmlns:p14="http://schemas.microsoft.com/office/powerpoint/2010/main" val="13365888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Turning to treatment, the good news is that PTSD is treatable and there are a wide range of options to choose from. Treatment for PTSD – in the form of trauma-focused therapy – gives a person the best chance of recovery. Other therapies and certain medications can also be effective. Let’s look at these options.</a:t>
            </a:r>
            <a:r>
              <a:rPr lang="en-US" sz="1200" dirty="0">
                <a:effectLst/>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47</a:t>
            </a:fld>
            <a:endParaRPr lang="en-US" altLang="en-US"/>
          </a:p>
        </p:txBody>
      </p:sp>
    </p:spTree>
    <p:extLst>
      <p:ext uri="{BB962C8B-B14F-4D97-AF65-F5344CB8AC3E}">
        <p14:creationId xmlns:p14="http://schemas.microsoft.com/office/powerpoint/2010/main" val="36098941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most effective therapies are Prolonged Exposure Therapy, Cognitive Processing Therapy, and Eye Movement Desensitization and Reprocessing – or EMDR. These are all trauma-focused therapies, in which attention to the trauma is a central focus of the treatment.</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48</a:t>
            </a:fld>
            <a:endParaRPr lang="en-US" altLang="en-US"/>
          </a:p>
        </p:txBody>
      </p:sp>
    </p:spTree>
    <p:extLst>
      <p:ext uri="{BB962C8B-B14F-4D97-AF65-F5344CB8AC3E}">
        <p14:creationId xmlns:p14="http://schemas.microsoft.com/office/powerpoint/2010/main" val="29885226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Prolonged exposure, or PE, involves repeated exposure to thoughts, feelings, and situations that the trauma survivor has been avoiding. Engaging in this exposure helps the person learn that the reminders of the trauma don't have to be avoided. There are four main components. PE begins with education about the symptoms of PTSD to help clients better understand their symptoms, and then breathing retraining is taught to help clients manage anxiety. Exposure---the key component of PE---comes next. In in vivo exposure, or live exposure, the client identifies situations that they've been avoiding and repeatedly confronts or goes into those situations until their distress decreases. Then the client begins imaginal exposure to the trauma: they retell the trauma in the present tense with as much detail as possible until they can essentially describe or recall the trauma without becoming distressed.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In Cognitive Processing Therapy the focus is on examining and changing trauma related thoughts --- called stuck points --- that may be keeping the client from moving on from the trauma. Like PE, it begins with education about the symptoms of PTSD. The second step involves processing the trauma, which can be done with or without a written account of the trauma. In this step the client is asked to reflect on having made sense of what happened at the time of the trauma. In the third step of CPT the client learns cognitive skills to challenge thoughts, such as, "It was all my fault," or "The world is completely unsafe.” In the fourth step the client uses those skills to challenge and modify their cognitions with the goal of taking a new, more balanced perspective.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200" dirty="0">
                <a:effectLst/>
                <a:latin typeface="Calibri" panose="020F0502020204030204" pitchFamily="34" charset="0"/>
                <a:ea typeface="Calibri" panose="020F0502020204030204" pitchFamily="34" charset="0"/>
                <a:cs typeface="Times New Roman" panose="02020603050405020304" pitchFamily="18" charset="0"/>
              </a:rPr>
              <a:t>There are eight phases of EMDR. As with PE and CPT, EMDR begins with history taking and education. Phase two is focused on preparing the client for treatment and providing treatment rationale. In phase three the client identifies an image from the target trauma and then the client identifies a negative trauma-related cognition and a positive cognition that they hope to replace it with. Phases four to seven focus on processing the memory to adaptive resolution. The client visualizes the trauma memory and the negative cognition while the therapist leads them through bilateral stimulations such as eye movement. This is where desensitization and reprocessing occur. Body scanning is then used to determine if any unpleasant bodily sensations remain associated with the event. Once distress is reduced and the more adaptive cognition feels true to the patient, the therapist and client decide whether to move on to another target memory. In phase eight, the treatment response is evaluated.</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49</a:t>
            </a:fld>
            <a:endParaRPr lang="en-US" altLang="en-US"/>
          </a:p>
        </p:txBody>
      </p:sp>
    </p:spTree>
    <p:extLst>
      <p:ext uri="{BB962C8B-B14F-4D97-AF65-F5344CB8AC3E}">
        <p14:creationId xmlns:p14="http://schemas.microsoft.com/office/powerpoint/2010/main" val="9931822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a:effectLst/>
                <a:latin typeface="Calibri" panose="020F0502020204030204" pitchFamily="34" charset="0"/>
                <a:ea typeface="Calibri" panose="020F0502020204030204" pitchFamily="34" charset="0"/>
                <a:cs typeface="Arial" panose="020B0604020202020204" pitchFamily="34" charset="0"/>
              </a:rPr>
              <a:t>The Clinician-Administered PTSD Scale --- the CAPS --- is our gold standard for measuring PTSD. A CAPS in the 70s would be considered severe PTSD for the CAPS-4 which is what you see here. Both Prolonged Exposure and Cognitive Processing Therapy result in very large changes on the CAPS that are maintained at post-</a:t>
            </a:r>
            <a:r>
              <a:rPr lang="en-US" sz="1200" dirty="0">
                <a:effectLst/>
                <a:latin typeface="Calibri" panose="020F0502020204030204" pitchFamily="34" charset="0"/>
                <a:ea typeface="Calibri" panose="020F0502020204030204" pitchFamily="34" charset="0"/>
                <a:cs typeface="Calibri" panose="020F0502020204030204" pitchFamily="34" charset="0"/>
              </a:rPr>
              <a:t>treatment and 9-month follow up. But even</a:t>
            </a:r>
            <a:r>
              <a:rPr lang="en-US" sz="1200" dirty="0">
                <a:solidFill>
                  <a:srgbClr val="333333"/>
                </a:solidFill>
                <a:effectLst/>
                <a:latin typeface="Calibri" panose="020F0502020204030204" pitchFamily="34" charset="0"/>
                <a:ea typeface="Segoe UI" panose="020B0502040204020203" pitchFamily="34" charset="0"/>
                <a:cs typeface="Calibri" panose="020F0502020204030204" pitchFamily="34" charset="0"/>
              </a:rPr>
              <a:t> more exciting is that when the researchers went back five to ten years later to check on these people, and a few new people who had enrolled since the study had started, the results looked even better. CAPS scores continued to drop to about 25 which is the mild or sub-threshold range. About 80% of study participants no longer met criteria for PTSD.</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50</a:t>
            </a:fld>
            <a:endParaRPr lang="en-US" altLang="en-US"/>
          </a:p>
        </p:txBody>
      </p:sp>
    </p:spTree>
    <p:extLst>
      <p:ext uri="{BB962C8B-B14F-4D97-AF65-F5344CB8AC3E}">
        <p14:creationId xmlns:p14="http://schemas.microsoft.com/office/powerpoint/2010/main" val="35098343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Besides Cognitive Processing Therapy, Prolonged Exposure, and EMDR, there are other therapies that offer good results for patients with PTSD. Even though they are not quite as effective, they can be a good choice.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Written Exposure Therapy, where patients write about their trauma with the guidance and feedback of their therapist, can be completed in 5 sessions.</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Present-Centered Therapy focuses on problem solving, so it may be a good choice for patients who prefer a non-trauma-focused option.</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51</a:t>
            </a:fld>
            <a:endParaRPr lang="en-US" altLang="en-US"/>
          </a:p>
        </p:txBody>
      </p:sp>
    </p:spTree>
    <p:extLst>
      <p:ext uri="{BB962C8B-B14F-4D97-AF65-F5344CB8AC3E}">
        <p14:creationId xmlns:p14="http://schemas.microsoft.com/office/powerpoint/2010/main" val="3869688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evidence is absolutely clear that psychotherapy is much more effective, at this point in time, than medications. But for patients who choose not to engage in or are unable to access trauma-focused psychotherapy, medication is certainly an option.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Sertraline – or Zoloft – and venlafaxine – also known as Effexor – work well to relieve the symptoms of PTSD.</a:t>
            </a:r>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52</a:t>
            </a:fld>
            <a:endParaRPr lang="en-US" altLang="en-US"/>
          </a:p>
        </p:txBody>
      </p:sp>
    </p:spTree>
    <p:extLst>
      <p:ext uri="{BB962C8B-B14F-4D97-AF65-F5344CB8AC3E}">
        <p14:creationId xmlns:p14="http://schemas.microsoft.com/office/powerpoint/2010/main" val="39025023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Times New Roman" panose="02020603050405020304" pitchFamily="18" charset="0"/>
              </a:rPr>
              <a:t>Though commonly prescribed for people with PTSD, benzodiazepines are not a good treatment for the disorder. Benzodiazepines present significant safety concerns including cognitive effects, risk of falls, and risk of addiction.</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53</a:t>
            </a:fld>
            <a:endParaRPr lang="en-US" altLang="en-US"/>
          </a:p>
        </p:txBody>
      </p:sp>
    </p:spTree>
    <p:extLst>
      <p:ext uri="{BB962C8B-B14F-4D97-AF65-F5344CB8AC3E}">
        <p14:creationId xmlns:p14="http://schemas.microsoft.com/office/powerpoint/2010/main" val="39453652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Some patients may prefer a mind-body approach as an alternative to – or alongside – psychotherapy or medication. The most effective mind-body approach is Mindfulness-Based Stress Reduction. </a:t>
            </a:r>
          </a:p>
          <a:p>
            <a:pPr marL="14097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200" dirty="0">
                <a:effectLst/>
                <a:latin typeface="Calibri" panose="020F0502020204030204" pitchFamily="34" charset="0"/>
                <a:ea typeface="Calibri" panose="020F0502020204030204" pitchFamily="34" charset="0"/>
                <a:cs typeface="Times New Roman" panose="02020603050405020304" pitchFamily="18" charset="0"/>
              </a:rPr>
              <a:t>MBSR trains people to focus attention on thoughts, sensations, and feelings as they appear and in a non-judgmental way. It incorporates techniques such as mindful yoga, body scans, meditation, and remaining mindful in daily life.</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54</a:t>
            </a:fld>
            <a:endParaRPr lang="en-US" altLang="en-US"/>
          </a:p>
        </p:txBody>
      </p:sp>
    </p:spTree>
    <p:extLst>
      <p:ext uri="{BB962C8B-B14F-4D97-AF65-F5344CB8AC3E}">
        <p14:creationId xmlns:p14="http://schemas.microsoft.com/office/powerpoint/2010/main" val="24917877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Shared decision-making –  a model of patient-centered care that enables and encourages people to play a role in the medical decisions that affect their health – should be a part of treatment planning. Research conducted by National Center for PTSD researchers found that the majority of patients want to take a collaborative or active role in deciding on the treatment they receive.</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56</a:t>
            </a:fld>
            <a:endParaRPr lang="en-US" altLang="en-US"/>
          </a:p>
        </p:txBody>
      </p:sp>
    </p:spTree>
    <p:extLst>
      <p:ext uri="{BB962C8B-B14F-4D97-AF65-F5344CB8AC3E}">
        <p14:creationId xmlns:p14="http://schemas.microsoft.com/office/powerpoint/2010/main" val="14984258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Arial" panose="020B0604020202020204" pitchFamily="34" charset="0"/>
              </a:rPr>
              <a:t>The PTSD Treatment Decision Aid, developed by the National Center for PTSD, can be a component of the shared decision-making process. The accompanying Clinician’s User guide offers tips on using the PTSD Treatment Decision Aid with patients. The National Center for PTSD also has a </a:t>
            </a:r>
            <a:r>
              <a:rPr lang="en-US" sz="12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course</a:t>
            </a:r>
            <a:r>
              <a:rPr lang="en-US" sz="1200" dirty="0">
                <a:effectLst/>
                <a:latin typeface="Calibri" panose="020F0502020204030204" pitchFamily="34" charset="0"/>
                <a:ea typeface="Calibri" panose="020F0502020204030204" pitchFamily="34" charset="0"/>
                <a:cs typeface="Arial" panose="020B0604020202020204" pitchFamily="34" charset="0"/>
              </a:rPr>
              <a:t> on how to use shared decision-making with patients with PTSD.</a:t>
            </a:r>
            <a:r>
              <a:rPr lang="en-US" sz="1200" dirty="0">
                <a:effectLst/>
              </a:rPr>
              <a:t> </a:t>
            </a:r>
            <a:endParaRPr lang="en-US" sz="1200" b="1" dirty="0"/>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57</a:t>
            </a:fld>
            <a:endParaRPr lang="en-US" altLang="en-US">
              <a:solidFill>
                <a:prstClr val="black"/>
              </a:solidFill>
            </a:endParaRPr>
          </a:p>
        </p:txBody>
      </p:sp>
    </p:spTree>
    <p:extLst>
      <p:ext uri="{BB962C8B-B14F-4D97-AF65-F5344CB8AC3E}">
        <p14:creationId xmlns:p14="http://schemas.microsoft.com/office/powerpoint/2010/main" val="37324691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Another tool that providers can use with patients in treatment planning is </a:t>
            </a:r>
            <a:r>
              <a:rPr lang="en-US" sz="1400" dirty="0" err="1">
                <a:effectLst/>
                <a:latin typeface="Calibri" panose="020F0502020204030204" pitchFamily="34" charset="0"/>
                <a:ea typeface="Calibri" panose="020F0502020204030204" pitchFamily="34" charset="0"/>
                <a:cs typeface="Arial" panose="020B0604020202020204" pitchFamily="34" charset="0"/>
              </a:rPr>
              <a:t>AboutFace</a:t>
            </a:r>
            <a:r>
              <a:rPr lang="en-US" sz="1400" dirty="0">
                <a:effectLst/>
                <a:latin typeface="Calibri" panose="020F0502020204030204" pitchFamily="34" charset="0"/>
                <a:ea typeface="Calibri" panose="020F0502020204030204" pitchFamily="34" charset="0"/>
                <a:cs typeface="Arial" panose="020B0604020202020204" pitchFamily="34" charset="0"/>
              </a:rPr>
              <a:t>. This site has hundreds of videos of Veterans, family members, and providers talking about PTSD and how treatment can help. There is a guide for clinicians that gives providers tips on using </a:t>
            </a:r>
            <a:r>
              <a:rPr lang="en-US" sz="1400" dirty="0" err="1">
                <a:effectLst/>
                <a:latin typeface="Calibri" panose="020F0502020204030204" pitchFamily="34" charset="0"/>
                <a:ea typeface="Calibri" panose="020F0502020204030204" pitchFamily="34" charset="0"/>
                <a:cs typeface="Arial" panose="020B0604020202020204" pitchFamily="34" charset="0"/>
              </a:rPr>
              <a:t>AboutFace</a:t>
            </a:r>
            <a:r>
              <a:rPr lang="en-US" sz="1400" dirty="0">
                <a:effectLst/>
                <a:latin typeface="Calibri" panose="020F0502020204030204" pitchFamily="34" charset="0"/>
                <a:ea typeface="Calibri" panose="020F0502020204030204" pitchFamily="34" charset="0"/>
                <a:cs typeface="Arial" panose="020B0604020202020204" pitchFamily="34" charset="0"/>
              </a:rPr>
              <a:t> with patients and also one for peer specialists.</a:t>
            </a:r>
          </a:p>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 </a:t>
            </a:r>
          </a:p>
          <a:p>
            <a:r>
              <a:rPr lang="en-US" sz="1400" dirty="0">
                <a:effectLst/>
                <a:latin typeface="Calibri" panose="020F0502020204030204" pitchFamily="34" charset="0"/>
                <a:ea typeface="Calibri" panose="020F0502020204030204" pitchFamily="34" charset="0"/>
                <a:cs typeface="Arial" panose="020B0604020202020204" pitchFamily="34" charset="0"/>
              </a:rPr>
              <a:t>Users can explore </a:t>
            </a:r>
            <a:r>
              <a:rPr lang="en-US" sz="1400" dirty="0" err="1">
                <a:effectLst/>
                <a:latin typeface="Calibri" panose="020F0502020204030204" pitchFamily="34" charset="0"/>
                <a:ea typeface="Calibri" panose="020F0502020204030204" pitchFamily="34" charset="0"/>
                <a:cs typeface="Arial" panose="020B0604020202020204" pitchFamily="34" charset="0"/>
              </a:rPr>
              <a:t>AboutFace</a:t>
            </a:r>
            <a:r>
              <a:rPr lang="en-US" sz="1400" dirty="0">
                <a:effectLst/>
                <a:latin typeface="Calibri" panose="020F0502020204030204" pitchFamily="34" charset="0"/>
                <a:ea typeface="Calibri" panose="020F0502020204030204" pitchFamily="34" charset="0"/>
                <a:cs typeface="Arial" panose="020B0604020202020204" pitchFamily="34" charset="0"/>
              </a:rPr>
              <a:t> in two ways: by moving through the site topic by topic starting with “What is PTSD?” or by watching videos that they can select based on criteria like a Veteran’s service era or branch of service, type of treatment, or common concerns like sleep or relationships.</a:t>
            </a:r>
            <a:r>
              <a:rPr lang="en-US" sz="1400" dirty="0">
                <a:effectLst/>
              </a:rPr>
              <a:t> </a:t>
            </a:r>
            <a:endParaRPr lang="en-US" sz="14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58</a:t>
            </a:fld>
            <a:endParaRPr lang="en-US" altLang="en-US"/>
          </a:p>
        </p:txBody>
      </p:sp>
    </p:spTree>
    <p:extLst>
      <p:ext uri="{BB962C8B-B14F-4D97-AF65-F5344CB8AC3E}">
        <p14:creationId xmlns:p14="http://schemas.microsoft.com/office/powerpoint/2010/main" val="32212881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The National Center for PTSD also offers animated videos that providers can share with patients. These videos  -- each clocking in at less than 4 minutes – explain evidence-based PTSD treatment in a way that is easy to understand.</a:t>
            </a:r>
          </a:p>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 </a:t>
            </a:r>
          </a:p>
          <a:p>
            <a:r>
              <a:rPr lang="en-US" sz="1400" dirty="0">
                <a:effectLst/>
                <a:latin typeface="Calibri" panose="020F0502020204030204" pitchFamily="34" charset="0"/>
                <a:ea typeface="Calibri" panose="020F0502020204030204" pitchFamily="34" charset="0"/>
                <a:cs typeface="Arial" panose="020B0604020202020204" pitchFamily="34" charset="0"/>
              </a:rPr>
              <a:t>Providers can also share brochures from the National Center for PTSD, either electronically, or in print. Free copies of a wide array of pamphlets and brochures can be ordered for free via the National Center for PTSD website.</a:t>
            </a:r>
            <a:r>
              <a:rPr lang="en-US" sz="1400" dirty="0">
                <a:effectLst/>
              </a:rPr>
              <a:t> </a:t>
            </a:r>
            <a:endParaRPr lang="en-US" sz="14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59</a:t>
            </a:fld>
            <a:endParaRPr lang="en-US" altLang="en-US"/>
          </a:p>
        </p:txBody>
      </p:sp>
    </p:spTree>
    <p:extLst>
      <p:ext uri="{BB962C8B-B14F-4D97-AF65-F5344CB8AC3E}">
        <p14:creationId xmlns:p14="http://schemas.microsoft.com/office/powerpoint/2010/main" val="31650582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Questions about shared decision making, assessment, treatment – anything providers need help with related to PTSD in Veterans – can be directed to the PTSD Consultation Program.  No question is too big or too small.</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 PTSD Consultation Program also offers continuing education – including a </a:t>
            </a:r>
            <a:r>
              <a:rPr lang="en-US" sz="12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monthly lecture series</a:t>
            </a:r>
            <a:r>
              <a:rPr lang="en-US" sz="1200" dirty="0">
                <a:effectLst/>
                <a:latin typeface="Calibri" panose="020F0502020204030204" pitchFamily="34" charset="0"/>
                <a:ea typeface="Calibri" panose="020F0502020204030204" pitchFamily="34" charset="0"/>
                <a:cs typeface="Arial" panose="020B0604020202020204" pitchFamily="34" charset="0"/>
              </a:rPr>
              <a:t> – and other resources to healthcare providers who treat Veterans with PTSD in the community or in VA.</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[Optional video:</a:t>
            </a:r>
          </a:p>
          <a:p>
            <a:r>
              <a:rPr lang="en-US" sz="1200" dirty="0">
                <a:effectLst/>
                <a:latin typeface="Calibri" panose="020F0502020204030204" pitchFamily="34" charset="0"/>
                <a:ea typeface="Calibri" panose="020F0502020204030204" pitchFamily="34" charset="0"/>
                <a:cs typeface="Arial" panose="020B0604020202020204" pitchFamily="34" charset="0"/>
              </a:rPr>
              <a:t>This brief video explains how the program works.]</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60</a:t>
            </a:fld>
            <a:endParaRPr lang="en-US" altLang="en-US"/>
          </a:p>
        </p:txBody>
      </p:sp>
    </p:spTree>
    <p:extLst>
      <p:ext uri="{BB962C8B-B14F-4D97-AF65-F5344CB8AC3E}">
        <p14:creationId xmlns:p14="http://schemas.microsoft.com/office/powerpoint/2010/main" val="4164162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Another program that works with providers both in VA and in the community is Tech into Care. Tech into Care is an initiative open to providers interested in learning how to integrate technology into care for Veterans. The primary focus is on the suite of apps created by the National Center for PTSD.</a:t>
            </a:r>
          </a:p>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Tech into Care hosts a </a:t>
            </a:r>
            <a:r>
              <a:rPr lang="en-US" sz="14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monthly lecture series</a:t>
            </a:r>
            <a:r>
              <a:rPr lang="en-US" sz="1400" dirty="0">
                <a:effectLst/>
                <a:latin typeface="Calibri" panose="020F0502020204030204" pitchFamily="34" charset="0"/>
                <a:ea typeface="Calibri" panose="020F0502020204030204" pitchFamily="34" charset="0"/>
                <a:cs typeface="Arial" panose="020B0604020202020204" pitchFamily="34" charset="0"/>
              </a:rPr>
              <a:t> that anyone can attend. The program has also developed </a:t>
            </a:r>
            <a:r>
              <a:rPr lang="en-US" sz="14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rPr>
              <a:t>instructional videos</a:t>
            </a:r>
            <a:r>
              <a:rPr lang="en-US" sz="1400" dirty="0">
                <a:effectLst/>
                <a:latin typeface="Calibri" panose="020F0502020204030204" pitchFamily="34" charset="0"/>
                <a:ea typeface="Calibri" panose="020F0502020204030204" pitchFamily="34" charset="0"/>
                <a:cs typeface="Arial" panose="020B0604020202020204" pitchFamily="34" charset="0"/>
              </a:rPr>
              <a:t> on integrating apps into clinical care, including ones demonstrating apps on insomnia treatment and Prolonged Exposure Therapy.</a:t>
            </a:r>
          </a:p>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 </a:t>
            </a:r>
          </a:p>
          <a:p>
            <a:r>
              <a:rPr lang="en-US" sz="1400" dirty="0">
                <a:effectLst/>
                <a:latin typeface="Calibri" panose="020F0502020204030204" pitchFamily="34" charset="0"/>
                <a:ea typeface="Calibri" panose="020F0502020204030204" pitchFamily="34" charset="0"/>
                <a:cs typeface="Arial" panose="020B0604020202020204" pitchFamily="34" charset="0"/>
              </a:rPr>
              <a:t>[Option to show Introduction to VA mental health apps or another video]</a:t>
            </a:r>
            <a:r>
              <a:rPr lang="en-US" sz="1400" dirty="0">
                <a:effectLst/>
              </a:rPr>
              <a:t> </a:t>
            </a:r>
            <a:endParaRPr lang="en-US" sz="14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61</a:t>
            </a:fld>
            <a:endParaRPr lang="en-US" altLang="en-US"/>
          </a:p>
        </p:txBody>
      </p:sp>
    </p:spTree>
    <p:extLst>
      <p:ext uri="{BB962C8B-B14F-4D97-AF65-F5344CB8AC3E}">
        <p14:creationId xmlns:p14="http://schemas.microsoft.com/office/powerpoint/2010/main" val="18019571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Because Veterans and other people with PTSD and trauma histories have interactions in health care settings outside the exam room, the National Center for PTSD created  a video called PTSD Awareness in Health Care Settings. This 15-minute video presents the experience of three Veteran characters in a busy hospital setting, showing how patients’ PTSD symptoms may come into play in their encounters with staff.</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An accompanying Facilitator's Guide gives suggestions for how managers and trainers can use PTSD Awareness in Healthcare Settings as part of employee training sessions. While the video is in a VA clinic, it is applicable to all healthcare settings.</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62</a:t>
            </a:fld>
            <a:endParaRPr lang="en-US" altLang="en-US"/>
          </a:p>
        </p:txBody>
      </p:sp>
    </p:spTree>
    <p:extLst>
      <p:ext uri="{BB962C8B-B14F-4D97-AF65-F5344CB8AC3E}">
        <p14:creationId xmlns:p14="http://schemas.microsoft.com/office/powerpoint/2010/main" val="28683351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Arial" panose="020B0604020202020204" pitchFamily="34" charset="0"/>
              </a:rPr>
              <a:t>While the treatment of PTSD largely falls to the mental health system, professionals in other fields also interact with people with a history of trauma and PTSD. The National Center for PTSD has developed toolkits for professionals in many other settings.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63</a:t>
            </a:fld>
            <a:endParaRPr lang="en-US" altLang="en-US"/>
          </a:p>
        </p:txBody>
      </p:sp>
    </p:spTree>
    <p:extLst>
      <p:ext uri="{BB962C8B-B14F-4D97-AF65-F5344CB8AC3E}">
        <p14:creationId xmlns:p14="http://schemas.microsoft.com/office/powerpoint/2010/main" val="41554084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64</a:t>
            </a:fld>
            <a:endParaRPr lang="en-US" altLang="en-US"/>
          </a:p>
        </p:txBody>
      </p:sp>
    </p:spTree>
    <p:extLst>
      <p:ext uri="{BB962C8B-B14F-4D97-AF65-F5344CB8AC3E}">
        <p14:creationId xmlns:p14="http://schemas.microsoft.com/office/powerpoint/2010/main" val="42244091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400" dirty="0">
                <a:effectLst/>
                <a:latin typeface="Calibri" panose="020F0502020204030204" pitchFamily="34" charset="0"/>
                <a:ea typeface="Calibri" panose="020F0502020204030204" pitchFamily="34" charset="0"/>
                <a:cs typeface="Arial" panose="020B0604020202020204" pitchFamily="34" charset="0"/>
              </a:rPr>
              <a:t>Free continuing education courses and recorded webinars developed by the National Center for PTSD address the treatment of co-occurring disorders and cover other aspects of PTSD assessment and treatment. New courses are added throughout the year, with over 60 currently available. Free continuing education credits in a variety of disciplines are available, and courses are open to providers in the community as well as in VA. </a:t>
            </a:r>
            <a:endParaRPr lang="en-US" sz="1400" b="1" dirty="0"/>
          </a:p>
        </p:txBody>
      </p:sp>
      <p:sp>
        <p:nvSpPr>
          <p:cNvPr id="4" name="Slide Number Placeholder 3"/>
          <p:cNvSpPr>
            <a:spLocks noGrp="1"/>
          </p:cNvSpPr>
          <p:nvPr>
            <p:ph type="sldNum" sz="quarter" idx="10"/>
          </p:nvPr>
        </p:nvSpPr>
        <p:spPr/>
        <p:txBody>
          <a:bodyPr/>
          <a:lstStyle/>
          <a:p>
            <a:fld id="{5D9CDB62-9E7E-4467-B640-31643E45248C}" type="slidenum">
              <a:rPr lang="en-US" altLang="en-US" smtClean="0">
                <a:solidFill>
                  <a:prstClr val="black"/>
                </a:solidFill>
              </a:rPr>
              <a:pPr/>
              <a:t>65</a:t>
            </a:fld>
            <a:endParaRPr lang="en-US" altLang="en-US" dirty="0">
              <a:solidFill>
                <a:prstClr val="black"/>
              </a:solidFill>
            </a:endParaRPr>
          </a:p>
        </p:txBody>
      </p:sp>
      <p:sp>
        <p:nvSpPr>
          <p:cNvPr id="5" name="Date Placeholder 4"/>
          <p:cNvSpPr>
            <a:spLocks noGrp="1"/>
          </p:cNvSpPr>
          <p:nvPr>
            <p:ph type="dt" idx="11"/>
          </p:nvPr>
        </p:nvSpPr>
        <p:spPr/>
        <p:txBody>
          <a:bodyPr/>
          <a:lstStyle/>
          <a:p>
            <a:r>
              <a:rPr lang="en-US" altLang="en-US" dirty="0">
                <a:solidFill>
                  <a:prstClr val="black"/>
                </a:solidFill>
              </a:rPr>
              <a:t>5/6/2016</a:t>
            </a:r>
          </a:p>
        </p:txBody>
      </p:sp>
    </p:spTree>
    <p:extLst>
      <p:ext uri="{BB962C8B-B14F-4D97-AF65-F5344CB8AC3E}">
        <p14:creationId xmlns:p14="http://schemas.microsoft.com/office/powerpoint/2010/main" val="32584323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Providers can also stay up to date with developments in PTSD treatment and research through the National Center for PTSD’s electronic publications.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Clinician’s Trauma Update Online has brief updates on clinically relevant research, especially around assessment and treatment. The Research Quarterly focuses on a single topic each episode, with in-depth review articles written by experts in the field.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The PTSD Consultation Program Newsletter, released each month, includes registration links for lecture series as well as articles and free resources relevant to treating Veterans with PTSD.</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66</a:t>
            </a:fld>
            <a:endParaRPr lang="en-US" altLang="en-US"/>
          </a:p>
        </p:txBody>
      </p:sp>
    </p:spTree>
    <p:extLst>
      <p:ext uri="{BB962C8B-B14F-4D97-AF65-F5344CB8AC3E}">
        <p14:creationId xmlns:p14="http://schemas.microsoft.com/office/powerpoint/2010/main" val="108950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For those who want to dig deeper into research on PTSD treatment, the </a:t>
            </a:r>
            <a:r>
              <a:rPr lang="en-US" sz="12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PTSD Trials Standardized Data Repository (PTSD-Repository)</a:t>
            </a:r>
            <a:r>
              <a:rPr lang="en-US" sz="1200" dirty="0">
                <a:effectLst/>
                <a:latin typeface="Calibri" panose="020F0502020204030204" pitchFamily="34" charset="0"/>
                <a:ea typeface="Calibri" panose="020F0502020204030204" pitchFamily="34" charset="0"/>
                <a:cs typeface="Arial" panose="020B0604020202020204" pitchFamily="34" charset="0"/>
              </a:rPr>
              <a:t> is a database that contains information pulled from almost 400 published randomized controlled trials of PTSD treatment.</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While the PTSD-Repository pulls data from randomized controlled trials, </a:t>
            </a:r>
            <a:r>
              <a:rPr lang="en-US" sz="12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rPr>
              <a:t>PTSDpubs</a:t>
            </a:r>
            <a:r>
              <a:rPr lang="en-US" sz="1200" dirty="0">
                <a:effectLst/>
                <a:latin typeface="Calibri" panose="020F0502020204030204" pitchFamily="34" charset="0"/>
                <a:ea typeface="Calibri" panose="020F0502020204030204" pitchFamily="34" charset="0"/>
                <a:cs typeface="Arial" panose="020B0604020202020204" pitchFamily="34" charset="0"/>
              </a:rPr>
              <a:t> is a different kind of database. It indexes the world’s literature on PTSD and other mental health consequences of exposure to traumatic events. It covers articles, books and chapters from all disciplines from around the world. PDFs of National Center authored articles are freely available.</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67</a:t>
            </a:fld>
            <a:endParaRPr lang="en-US" altLang="en-US"/>
          </a:p>
        </p:txBody>
      </p:sp>
    </p:spTree>
    <p:extLst>
      <p:ext uri="{BB962C8B-B14F-4D97-AF65-F5344CB8AC3E}">
        <p14:creationId xmlns:p14="http://schemas.microsoft.com/office/powerpoint/2010/main" val="36313720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68</a:t>
            </a:fld>
            <a:endParaRPr lang="en-US" altLang="en-US"/>
          </a:p>
        </p:txBody>
      </p:sp>
    </p:spTree>
    <p:extLst>
      <p:ext uri="{BB962C8B-B14F-4D97-AF65-F5344CB8AC3E}">
        <p14:creationId xmlns:p14="http://schemas.microsoft.com/office/powerpoint/2010/main" val="4105782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Mass trauma events – in the form of violence and disasters – occur all too frequently. As in the case of individual traumas, providers are called on to provide support to people who have experienced them. And in many cases providers’ own lives are affected by these events.</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The National Center for PTSD has tools and resources to help providers address both their clients’ needs and their own, including manuals for Psychological First Aid, Skills for Psychological Recovery, and Stress First Aid.</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 </a:t>
            </a:r>
          </a:p>
          <a:p>
            <a:r>
              <a:rPr lang="en-US" sz="1200" dirty="0">
                <a:effectLst/>
                <a:latin typeface="Calibri" panose="020F0502020204030204" pitchFamily="34" charset="0"/>
                <a:ea typeface="Calibri" panose="020F0502020204030204" pitchFamily="34" charset="0"/>
                <a:cs typeface="Arial" panose="020B0604020202020204" pitchFamily="34" charset="0"/>
              </a:rPr>
              <a:t>The PTSD Consultation Program also available to help ALL providers – whether their patients are Veterans or not – who have questions about treating survivors of mass trauma.</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69</a:t>
            </a:fld>
            <a:endParaRPr lang="en-US" altLang="en-US"/>
          </a:p>
        </p:txBody>
      </p:sp>
    </p:spTree>
    <p:extLst>
      <p:ext uri="{BB962C8B-B14F-4D97-AF65-F5344CB8AC3E}">
        <p14:creationId xmlns:p14="http://schemas.microsoft.com/office/powerpoint/2010/main" val="41799858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Arial" panose="020B0604020202020204" pitchFamily="34" charset="0"/>
              </a:rPr>
              <a:t>You can visit the National Center for PTSD’s website to access all these resources and more. As the world's leading research and educational center of excellence on PTSD and traumatic stress, the National Center for PTSD works to advance the clinical care and social welfare of America's Veterans and others who have experienced trauma, or who suffer from PTSD, through research, education, and training in the science, diagnosis, and treatment of PTSD and stress-related disorders.</a:t>
            </a:r>
            <a:r>
              <a:rPr lang="en-US" sz="1200" dirty="0">
                <a:effectLst/>
              </a:rPr>
              <a:t> </a:t>
            </a:r>
            <a:endParaRPr lang="en-US" sz="1200" dirty="0"/>
          </a:p>
        </p:txBody>
      </p:sp>
      <p:sp>
        <p:nvSpPr>
          <p:cNvPr id="4" name="Slide Number Placeholder 3"/>
          <p:cNvSpPr>
            <a:spLocks noGrp="1"/>
          </p:cNvSpPr>
          <p:nvPr>
            <p:ph type="sldNum" sz="quarter" idx="5"/>
          </p:nvPr>
        </p:nvSpPr>
        <p:spPr/>
        <p:txBody>
          <a:bodyPr/>
          <a:lstStyle/>
          <a:p>
            <a:fld id="{5D9CDB62-9E7E-4467-B640-31643E45248C}" type="slidenum">
              <a:rPr lang="en-US" altLang="en-US" smtClean="0"/>
              <a:pPr/>
              <a:t>71</a:t>
            </a:fld>
            <a:endParaRPr lang="en-US" altLang="en-US"/>
          </a:p>
        </p:txBody>
      </p:sp>
    </p:spTree>
    <p:extLst>
      <p:ext uri="{BB962C8B-B14F-4D97-AF65-F5344CB8AC3E}">
        <p14:creationId xmlns:p14="http://schemas.microsoft.com/office/powerpoint/2010/main" val="3328787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329940" y="1729741"/>
            <a:ext cx="4839006" cy="1649916"/>
          </a:xfrm>
        </p:spPr>
        <p:txBody>
          <a:bodyPr>
            <a:normAutofit/>
          </a:bodyPr>
          <a:lstStyle>
            <a:lvl1pPr algn="l">
              <a:defRPr sz="4000" b="0">
                <a:solidFill>
                  <a:schemeClr val="bg1"/>
                </a:solidFill>
                <a:latin typeface="+mj-lt"/>
                <a:ea typeface="Georgia" charset="0"/>
                <a:cs typeface="Georgia" charset="0"/>
              </a:defRPr>
            </a:lvl1pPr>
          </a:lstStyle>
          <a:p>
            <a:r>
              <a:rPr lang="en-US" dirty="0"/>
              <a:t>Click to edit Master title style</a:t>
            </a:r>
          </a:p>
        </p:txBody>
      </p:sp>
      <p:sp>
        <p:nvSpPr>
          <p:cNvPr id="3" name="Subtitle 2"/>
          <p:cNvSpPr>
            <a:spLocks noGrp="1"/>
          </p:cNvSpPr>
          <p:nvPr>
            <p:ph type="subTitle" idx="1"/>
          </p:nvPr>
        </p:nvSpPr>
        <p:spPr>
          <a:xfrm>
            <a:off x="3329940" y="3475824"/>
            <a:ext cx="4839006" cy="914813"/>
          </a:xfrm>
        </p:spPr>
        <p:txBody>
          <a:bodyPr>
            <a:noAutofit/>
          </a:bodyPr>
          <a:lstStyle>
            <a:lvl1pPr marL="0" indent="0" algn="l">
              <a:buNone/>
              <a:defRPr sz="2800">
                <a:solidFill>
                  <a:srgbClr val="FFFFFF"/>
                </a:solidFill>
                <a:latin typeface="+mn-lt"/>
                <a:ea typeface="Georgia" charset="0"/>
                <a:cs typeface="Georgia"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TextBox 3">
            <a:extLst>
              <a:ext uri="{FF2B5EF4-FFF2-40B4-BE49-F238E27FC236}">
                <a16:creationId xmlns:a16="http://schemas.microsoft.com/office/drawing/2014/main" id="{0486CE97-F2FD-D821-93E4-92FE1BCFBCF4}"/>
              </a:ext>
            </a:extLst>
          </p:cNvPr>
          <p:cNvSpPr txBox="1"/>
          <p:nvPr userDrawn="1"/>
        </p:nvSpPr>
        <p:spPr>
          <a:xfrm>
            <a:off x="0" y="6233160"/>
            <a:ext cx="9144000" cy="276225"/>
          </a:xfrm>
          <a:prstGeom prst="rect">
            <a:avLst/>
          </a:prstGeom>
          <a:noFill/>
        </p:spPr>
        <p:txBody>
          <a:bodyPr wrap="square">
            <a:spAutoFit/>
          </a:bodyPr>
          <a:lstStyle/>
          <a:p>
            <a:pPr lvl="1" algn="l" fontAlgn="auto">
              <a:spcBef>
                <a:spcPts val="0"/>
              </a:spcBef>
              <a:spcAft>
                <a:spcPts val="0"/>
              </a:spcAft>
              <a:defRPr/>
            </a:pPr>
            <a:r>
              <a:rPr lang="en-US" sz="1200" spc="100" dirty="0">
                <a:solidFill>
                  <a:schemeClr val="bg1">
                    <a:lumMod val="65000"/>
                  </a:schemeClr>
                </a:solidFill>
                <a:latin typeface="+mn-lt"/>
                <a:ea typeface="+mn-ea"/>
              </a:rPr>
              <a:t>VETERANS HEALTH ADMINISTRATION</a:t>
            </a:r>
          </a:p>
        </p:txBody>
      </p:sp>
      <p:pic>
        <p:nvPicPr>
          <p:cNvPr id="5" name="Picture 7" descr="logo: National Center for PTSD, Posttraumatic Stress Disorder">
            <a:extLst>
              <a:ext uri="{FF2B5EF4-FFF2-40B4-BE49-F238E27FC236}">
                <a16:creationId xmlns:a16="http://schemas.microsoft.com/office/drawing/2014/main" id="{F8C70726-3593-310E-D027-EF4214DB918E}"/>
              </a:ext>
              <a:ext uri="{C183D7F6-B498-43B3-948B-1728B52AA6E4}">
                <adec:decorative xmlns:adec="http://schemas.microsoft.com/office/drawing/2017/decorative" val="0"/>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bwMode="auto">
          <a:xfrm>
            <a:off x="7585709" y="6036116"/>
            <a:ext cx="1165519"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3197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CC880A2-44CA-363B-EF30-113F59D7B622}"/>
              </a:ext>
              <a:ext uri="{C183D7F6-B498-43B3-948B-1728B52AA6E4}">
                <adec:decorative xmlns:adec="http://schemas.microsoft.com/office/drawing/2017/decorative" val="1"/>
              </a:ext>
            </a:extLst>
          </p:cNvPr>
          <p:cNvSpPr/>
          <p:nvPr userDrawn="1"/>
        </p:nvSpPr>
        <p:spPr>
          <a:xfrm>
            <a:off x="5577084" y="5379089"/>
            <a:ext cx="3566916" cy="274320"/>
          </a:xfrm>
          <a:prstGeom prst="rect">
            <a:avLst/>
          </a:prstGeom>
          <a:solidFill>
            <a:schemeClr val="accent1">
              <a:lumMod val="20000"/>
              <a:lumOff val="80000"/>
              <a:alpha val="49896"/>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754418"/>
            <a:ext cx="8229600" cy="4190513"/>
          </a:xfrm>
        </p:spPr>
        <p:txBody>
          <a:bodyPr/>
          <a:lstStyle>
            <a:lvl1pPr marL="342900" indent="-342900">
              <a:spcBef>
                <a:spcPts val="0"/>
              </a:spcBef>
              <a:spcAft>
                <a:spcPts val="1200"/>
              </a:spcAft>
              <a:buClr>
                <a:srgbClr val="017ACD"/>
              </a:buClr>
              <a:buFont typeface="Arial" charset="0"/>
              <a:buChar char="•"/>
              <a:defRPr>
                <a:latin typeface="+mn-lt"/>
                <a:ea typeface="Franklin Gothic Book" charset="0"/>
                <a:cs typeface="Franklin Gothic Book" charset="0"/>
              </a:defRPr>
            </a:lvl1pPr>
            <a:lvl2pPr marL="742950" indent="-285750">
              <a:spcBef>
                <a:spcPts val="0"/>
              </a:spcBef>
              <a:spcAft>
                <a:spcPts val="1200"/>
              </a:spcAft>
              <a:buClr>
                <a:srgbClr val="037CC2"/>
              </a:buClr>
              <a:buSzPct val="90000"/>
              <a:buFont typeface="Courier New" panose="02070309020205020404" pitchFamily="49" charset="0"/>
              <a:buChar char="o"/>
              <a:defRPr>
                <a:latin typeface="+mn-lt"/>
                <a:ea typeface="Franklin Gothic Book" charset="0"/>
                <a:cs typeface="Franklin Gothic Book" charset="0"/>
              </a:defRPr>
            </a:lvl2pPr>
            <a:lvl3pPr>
              <a:spcBef>
                <a:spcPts val="0"/>
              </a:spcBef>
              <a:spcAft>
                <a:spcPts val="1200"/>
              </a:spcAft>
              <a:defRPr>
                <a:latin typeface="+mn-lt"/>
                <a:ea typeface="Franklin Gothic Book" charset="0"/>
                <a:cs typeface="Franklin Gothic Book" charset="0"/>
              </a:defRPr>
            </a:lvl3pPr>
            <a:lvl4pPr>
              <a:spcBef>
                <a:spcPts val="0"/>
              </a:spcBef>
              <a:spcAft>
                <a:spcPts val="1200"/>
              </a:spcAft>
              <a:defRPr>
                <a:latin typeface="+mn-lt"/>
                <a:ea typeface="Franklin Gothic Book" charset="0"/>
                <a:cs typeface="Franklin Gothic Book" charset="0"/>
              </a:defRPr>
            </a:lvl4pPr>
            <a:lvl5pPr>
              <a:spcBef>
                <a:spcPts val="0"/>
              </a:spcBef>
              <a:spcAft>
                <a:spcPts val="1200"/>
              </a:spcAft>
              <a:defRPr>
                <a:latin typeface="+mn-lt"/>
                <a:ea typeface="Franklin Gothic Book" charset="0"/>
                <a:cs typeface="Franklin Gothic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1">
            <a:extLst>
              <a:ext uri="{FF2B5EF4-FFF2-40B4-BE49-F238E27FC236}">
                <a16:creationId xmlns:a16="http://schemas.microsoft.com/office/drawing/2014/main" id="{8ECC6FFD-235F-9274-53A1-E7E9275179AC}"/>
              </a:ext>
            </a:extLst>
          </p:cNvPr>
          <p:cNvSpPr>
            <a:spLocks noGrp="1"/>
          </p:cNvSpPr>
          <p:nvPr>
            <p:ph type="title"/>
          </p:nvPr>
        </p:nvSpPr>
        <p:spPr/>
        <p:txBody>
          <a:bodyPr/>
          <a:lstStyle/>
          <a:p>
            <a:r>
              <a:rPr lang="en-US"/>
              <a:t>Click to edit Master title style</a:t>
            </a:r>
          </a:p>
        </p:txBody>
      </p:sp>
      <p:pic>
        <p:nvPicPr>
          <p:cNvPr id="20" name="Picture 19">
            <a:extLst>
              <a:ext uri="{FF2B5EF4-FFF2-40B4-BE49-F238E27FC236}">
                <a16:creationId xmlns:a16="http://schemas.microsoft.com/office/drawing/2014/main" id="{A11153B4-7E16-94B8-10D7-17A6226E9764}"/>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303520" y="5347975"/>
            <a:ext cx="480060" cy="320040"/>
          </a:xfrm>
          <a:prstGeom prst="rect">
            <a:avLst/>
          </a:prstGeom>
          <a:effectLst>
            <a:outerShdw blurRad="50800" dist="38100" dir="2700000" algn="tl" rotWithShape="0">
              <a:prstClr val="black">
                <a:alpha val="40000"/>
              </a:prstClr>
            </a:outerShdw>
          </a:effectLst>
        </p:spPr>
      </p:pic>
      <p:sp>
        <p:nvSpPr>
          <p:cNvPr id="23" name="Text Placeholder 22">
            <a:extLst>
              <a:ext uri="{FF2B5EF4-FFF2-40B4-BE49-F238E27FC236}">
                <a16:creationId xmlns:a16="http://schemas.microsoft.com/office/drawing/2014/main" id="{FF6F07D9-35FD-6022-3A00-68B6164BFF23}"/>
              </a:ext>
            </a:extLst>
          </p:cNvPr>
          <p:cNvSpPr>
            <a:spLocks noGrp="1"/>
          </p:cNvSpPr>
          <p:nvPr>
            <p:ph type="body" sz="quarter" idx="10"/>
          </p:nvPr>
        </p:nvSpPr>
        <p:spPr>
          <a:xfrm>
            <a:off x="5783580" y="5386646"/>
            <a:ext cx="3360420" cy="274320"/>
          </a:xfrm>
        </p:spPr>
        <p:txBody>
          <a:bodyPr/>
          <a:lstStyle>
            <a:lvl1pPr marL="7937" indent="0">
              <a:buNone/>
              <a:defRPr sz="1100">
                <a:latin typeface="+mn-lt"/>
              </a:defRPr>
            </a:lvl1pPr>
            <a:lvl2pPr marL="457200" indent="0">
              <a:buNone/>
              <a:defRPr sz="1100">
                <a:latin typeface="+mn-lt"/>
              </a:defRPr>
            </a:lvl2pPr>
            <a:lvl3pPr marL="914400" indent="0">
              <a:buNone/>
              <a:defRPr sz="1100">
                <a:latin typeface="+mn-lt"/>
              </a:defRPr>
            </a:lvl3pPr>
            <a:lvl4pPr marL="1371600" indent="0">
              <a:buNone/>
              <a:defRPr sz="1100">
                <a:latin typeface="+mn-lt"/>
              </a:defRPr>
            </a:lvl4pPr>
            <a:lvl5pPr marL="1828800" indent="0">
              <a:buNone/>
              <a:defRPr sz="11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876247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CC880A2-44CA-363B-EF30-113F59D7B622}"/>
              </a:ext>
              <a:ext uri="{C183D7F6-B498-43B3-948B-1728B52AA6E4}">
                <adec:decorative xmlns:adec="http://schemas.microsoft.com/office/drawing/2017/decorative" val="1"/>
              </a:ext>
            </a:extLst>
          </p:cNvPr>
          <p:cNvSpPr/>
          <p:nvPr userDrawn="1"/>
        </p:nvSpPr>
        <p:spPr>
          <a:xfrm>
            <a:off x="3930977" y="5388516"/>
            <a:ext cx="5213024" cy="546769"/>
          </a:xfrm>
          <a:prstGeom prst="rect">
            <a:avLst/>
          </a:prstGeom>
          <a:solidFill>
            <a:schemeClr val="accent1">
              <a:lumMod val="20000"/>
              <a:lumOff val="80000"/>
              <a:alpha val="49896"/>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754418"/>
            <a:ext cx="8229600" cy="4190513"/>
          </a:xfrm>
        </p:spPr>
        <p:txBody>
          <a:bodyPr/>
          <a:lstStyle>
            <a:lvl1pPr marL="342900" indent="-342900">
              <a:spcBef>
                <a:spcPts val="0"/>
              </a:spcBef>
              <a:spcAft>
                <a:spcPts val="1200"/>
              </a:spcAft>
              <a:buClr>
                <a:srgbClr val="017ACD"/>
              </a:buClr>
              <a:buFont typeface="Arial" charset="0"/>
              <a:buChar char="•"/>
              <a:defRPr>
                <a:latin typeface="+mn-lt"/>
                <a:ea typeface="Franklin Gothic Book" charset="0"/>
                <a:cs typeface="Franklin Gothic Book" charset="0"/>
              </a:defRPr>
            </a:lvl1pPr>
            <a:lvl2pPr marL="742950" indent="-285750">
              <a:spcBef>
                <a:spcPts val="0"/>
              </a:spcBef>
              <a:spcAft>
                <a:spcPts val="1200"/>
              </a:spcAft>
              <a:buClr>
                <a:srgbClr val="037CC2"/>
              </a:buClr>
              <a:buSzPct val="90000"/>
              <a:buFont typeface="Courier New" panose="02070309020205020404" pitchFamily="49" charset="0"/>
              <a:buChar char="o"/>
              <a:defRPr>
                <a:latin typeface="+mn-lt"/>
                <a:ea typeface="Franklin Gothic Book" charset="0"/>
                <a:cs typeface="Franklin Gothic Book" charset="0"/>
              </a:defRPr>
            </a:lvl2pPr>
            <a:lvl3pPr>
              <a:spcBef>
                <a:spcPts val="0"/>
              </a:spcBef>
              <a:spcAft>
                <a:spcPts val="1200"/>
              </a:spcAft>
              <a:defRPr>
                <a:latin typeface="+mn-lt"/>
                <a:ea typeface="Franklin Gothic Book" charset="0"/>
                <a:cs typeface="Franklin Gothic Book" charset="0"/>
              </a:defRPr>
            </a:lvl3pPr>
            <a:lvl4pPr>
              <a:spcBef>
                <a:spcPts val="0"/>
              </a:spcBef>
              <a:spcAft>
                <a:spcPts val="1200"/>
              </a:spcAft>
              <a:defRPr>
                <a:latin typeface="+mn-lt"/>
                <a:ea typeface="Franklin Gothic Book" charset="0"/>
                <a:cs typeface="Franklin Gothic Book" charset="0"/>
              </a:defRPr>
            </a:lvl4pPr>
            <a:lvl5pPr>
              <a:spcBef>
                <a:spcPts val="0"/>
              </a:spcBef>
              <a:spcAft>
                <a:spcPts val="1200"/>
              </a:spcAft>
              <a:defRPr>
                <a:latin typeface="+mn-lt"/>
                <a:ea typeface="Franklin Gothic Book" charset="0"/>
                <a:cs typeface="Franklin Gothic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1">
            <a:extLst>
              <a:ext uri="{FF2B5EF4-FFF2-40B4-BE49-F238E27FC236}">
                <a16:creationId xmlns:a16="http://schemas.microsoft.com/office/drawing/2014/main" id="{8ECC6FFD-235F-9274-53A1-E7E9275179AC}"/>
              </a:ext>
            </a:extLst>
          </p:cNvPr>
          <p:cNvSpPr>
            <a:spLocks noGrp="1"/>
          </p:cNvSpPr>
          <p:nvPr>
            <p:ph type="title"/>
          </p:nvPr>
        </p:nvSpPr>
        <p:spPr/>
        <p:txBody>
          <a:bodyPr/>
          <a:lstStyle/>
          <a:p>
            <a:r>
              <a:rPr lang="en-US"/>
              <a:t>Click to edit Master title style</a:t>
            </a:r>
          </a:p>
        </p:txBody>
      </p:sp>
      <p:pic>
        <p:nvPicPr>
          <p:cNvPr id="20" name="Picture 19">
            <a:extLst>
              <a:ext uri="{FF2B5EF4-FFF2-40B4-BE49-F238E27FC236}">
                <a16:creationId xmlns:a16="http://schemas.microsoft.com/office/drawing/2014/main" id="{A11153B4-7E16-94B8-10D7-17A6226E9764}"/>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11882" y="5347975"/>
            <a:ext cx="480060" cy="320040"/>
          </a:xfrm>
          <a:prstGeom prst="rect">
            <a:avLst/>
          </a:prstGeom>
          <a:effectLst>
            <a:outerShdw blurRad="50800" dist="38100" dir="2700000" algn="tl" rotWithShape="0">
              <a:prstClr val="black">
                <a:alpha val="40000"/>
              </a:prstClr>
            </a:outerShdw>
          </a:effectLst>
        </p:spPr>
      </p:pic>
      <p:sp>
        <p:nvSpPr>
          <p:cNvPr id="23" name="Text Placeholder 22">
            <a:extLst>
              <a:ext uri="{FF2B5EF4-FFF2-40B4-BE49-F238E27FC236}">
                <a16:creationId xmlns:a16="http://schemas.microsoft.com/office/drawing/2014/main" id="{FF6F07D9-35FD-6022-3A00-68B6164BFF23}"/>
              </a:ext>
            </a:extLst>
          </p:cNvPr>
          <p:cNvSpPr>
            <a:spLocks noGrp="1"/>
          </p:cNvSpPr>
          <p:nvPr>
            <p:ph type="body" sz="quarter" idx="10"/>
          </p:nvPr>
        </p:nvSpPr>
        <p:spPr>
          <a:xfrm>
            <a:off x="4091943" y="5386646"/>
            <a:ext cx="5052058" cy="274320"/>
          </a:xfrm>
        </p:spPr>
        <p:txBody>
          <a:bodyPr/>
          <a:lstStyle>
            <a:lvl1pPr marL="7937" indent="0">
              <a:buNone/>
              <a:defRPr sz="1100">
                <a:latin typeface="+mn-lt"/>
              </a:defRPr>
            </a:lvl1pPr>
            <a:lvl2pPr marL="457200" indent="0">
              <a:buNone/>
              <a:defRPr sz="1100">
                <a:latin typeface="+mn-lt"/>
              </a:defRPr>
            </a:lvl2pPr>
            <a:lvl3pPr marL="914400" indent="0">
              <a:buNone/>
              <a:defRPr sz="1100">
                <a:latin typeface="+mn-lt"/>
              </a:defRPr>
            </a:lvl3pPr>
            <a:lvl4pPr marL="1371600" indent="0">
              <a:buNone/>
              <a:defRPr sz="1100">
                <a:latin typeface="+mn-lt"/>
              </a:defRPr>
            </a:lvl4pPr>
            <a:lvl5pPr marL="1828800" indent="0">
              <a:buNone/>
              <a:defRPr sz="1100">
                <a:latin typeface="+mn-lt"/>
              </a:defRPr>
            </a:lvl5pPr>
          </a:lstStyle>
          <a:p>
            <a:pPr lvl="0"/>
            <a:r>
              <a:rPr lang="en-US" dirty="0"/>
              <a:t>Click to edit Master text styles</a:t>
            </a:r>
          </a:p>
        </p:txBody>
      </p:sp>
      <p:pic>
        <p:nvPicPr>
          <p:cNvPr id="5" name="Picture 4">
            <a:extLst>
              <a:ext uri="{FF2B5EF4-FFF2-40B4-BE49-F238E27FC236}">
                <a16:creationId xmlns:a16="http://schemas.microsoft.com/office/drawing/2014/main" id="{6355D3A3-CEAE-0544-0788-08413093F977}"/>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11882" y="5660966"/>
            <a:ext cx="480060" cy="320040"/>
          </a:xfrm>
          <a:prstGeom prst="rect">
            <a:avLst/>
          </a:prstGeom>
          <a:effectLst>
            <a:outerShdw blurRad="50800" dist="38100" dir="2700000" algn="tl" rotWithShape="0">
              <a:prstClr val="black">
                <a:alpha val="40000"/>
              </a:prstClr>
            </a:outerShdw>
          </a:effectLst>
        </p:spPr>
      </p:pic>
      <p:sp>
        <p:nvSpPr>
          <p:cNvPr id="4" name="Text Placeholder 3">
            <a:extLst>
              <a:ext uri="{FF2B5EF4-FFF2-40B4-BE49-F238E27FC236}">
                <a16:creationId xmlns:a16="http://schemas.microsoft.com/office/drawing/2014/main" id="{091A9883-733D-B2A4-A361-4D4669EBEFE0}"/>
              </a:ext>
            </a:extLst>
          </p:cNvPr>
          <p:cNvSpPr>
            <a:spLocks noGrp="1"/>
          </p:cNvSpPr>
          <p:nvPr>
            <p:ph type="body" sz="quarter" idx="11"/>
          </p:nvPr>
        </p:nvSpPr>
        <p:spPr>
          <a:xfrm>
            <a:off x="4091943" y="5667375"/>
            <a:ext cx="5052058" cy="277813"/>
          </a:xfrm>
        </p:spPr>
        <p:txBody>
          <a:bodyPr/>
          <a:lstStyle>
            <a:lvl1pPr marL="7937" indent="0">
              <a:buNone/>
              <a:defRPr sz="1100">
                <a:latin typeface="+mn-lt"/>
              </a:defRPr>
            </a:lvl1pPr>
            <a:lvl2pPr marL="457200" indent="0">
              <a:buNone/>
              <a:defRPr sz="1100">
                <a:latin typeface="+mn-lt"/>
              </a:defRPr>
            </a:lvl2pPr>
            <a:lvl3pPr marL="914400" indent="0">
              <a:buNone/>
              <a:defRPr sz="1100">
                <a:latin typeface="+mn-lt"/>
              </a:defRPr>
            </a:lvl3pPr>
            <a:lvl4pPr marL="1371600" indent="0">
              <a:buNone/>
              <a:defRPr sz="1100">
                <a:latin typeface="+mn-lt"/>
              </a:defRPr>
            </a:lvl4pPr>
            <a:lvl5pPr marL="1828800" indent="0">
              <a:buNone/>
              <a:defRPr sz="1100">
                <a:latin typeface="+mn-lt"/>
              </a:defRPr>
            </a:lvl5pPr>
          </a:lstStyle>
          <a:p>
            <a:pPr lvl="0"/>
            <a:r>
              <a:rPr lang="en-US" dirty="0"/>
              <a:t>Click to edit Master text styles</a:t>
            </a:r>
          </a:p>
        </p:txBody>
      </p:sp>
    </p:spTree>
    <p:extLst>
      <p:ext uri="{BB962C8B-B14F-4D97-AF65-F5344CB8AC3E}">
        <p14:creationId xmlns:p14="http://schemas.microsoft.com/office/powerpoint/2010/main" val="41400354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CC880A2-44CA-363B-EF30-113F59D7B622}"/>
              </a:ext>
              <a:ext uri="{C183D7F6-B498-43B3-948B-1728B52AA6E4}">
                <adec:decorative xmlns:adec="http://schemas.microsoft.com/office/drawing/2017/decorative" val="1"/>
              </a:ext>
            </a:extLst>
          </p:cNvPr>
          <p:cNvSpPr/>
          <p:nvPr userDrawn="1"/>
        </p:nvSpPr>
        <p:spPr>
          <a:xfrm>
            <a:off x="3930977" y="5388516"/>
            <a:ext cx="5213024" cy="546769"/>
          </a:xfrm>
          <a:prstGeom prst="rect">
            <a:avLst/>
          </a:prstGeom>
          <a:solidFill>
            <a:schemeClr val="accent1">
              <a:lumMod val="20000"/>
              <a:lumOff val="80000"/>
              <a:alpha val="49896"/>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754418"/>
            <a:ext cx="8229600" cy="4190513"/>
          </a:xfrm>
        </p:spPr>
        <p:txBody>
          <a:bodyPr/>
          <a:lstStyle>
            <a:lvl1pPr marL="342900" indent="-342900">
              <a:spcBef>
                <a:spcPts val="0"/>
              </a:spcBef>
              <a:spcAft>
                <a:spcPts val="1200"/>
              </a:spcAft>
              <a:buClr>
                <a:srgbClr val="017ACD"/>
              </a:buClr>
              <a:buFont typeface="Arial" charset="0"/>
              <a:buChar char="•"/>
              <a:defRPr>
                <a:latin typeface="+mn-lt"/>
                <a:ea typeface="Franklin Gothic Book" charset="0"/>
                <a:cs typeface="Franklin Gothic Book" charset="0"/>
              </a:defRPr>
            </a:lvl1pPr>
            <a:lvl2pPr marL="742950" indent="-285750">
              <a:spcBef>
                <a:spcPts val="0"/>
              </a:spcBef>
              <a:spcAft>
                <a:spcPts val="1200"/>
              </a:spcAft>
              <a:buClr>
                <a:srgbClr val="037CC2"/>
              </a:buClr>
              <a:buSzPct val="90000"/>
              <a:buFont typeface="Courier New" panose="02070309020205020404" pitchFamily="49" charset="0"/>
              <a:buChar char="o"/>
              <a:defRPr>
                <a:latin typeface="+mn-lt"/>
                <a:ea typeface="Franklin Gothic Book" charset="0"/>
                <a:cs typeface="Franklin Gothic Book" charset="0"/>
              </a:defRPr>
            </a:lvl2pPr>
            <a:lvl3pPr>
              <a:spcBef>
                <a:spcPts val="0"/>
              </a:spcBef>
              <a:spcAft>
                <a:spcPts val="1200"/>
              </a:spcAft>
              <a:defRPr>
                <a:latin typeface="+mn-lt"/>
                <a:ea typeface="Franklin Gothic Book" charset="0"/>
                <a:cs typeface="Franklin Gothic Book" charset="0"/>
              </a:defRPr>
            </a:lvl3pPr>
            <a:lvl4pPr>
              <a:spcBef>
                <a:spcPts val="0"/>
              </a:spcBef>
              <a:spcAft>
                <a:spcPts val="1200"/>
              </a:spcAft>
              <a:defRPr>
                <a:latin typeface="+mn-lt"/>
                <a:ea typeface="Franklin Gothic Book" charset="0"/>
                <a:cs typeface="Franklin Gothic Book" charset="0"/>
              </a:defRPr>
            </a:lvl4pPr>
            <a:lvl5pPr>
              <a:spcBef>
                <a:spcPts val="0"/>
              </a:spcBef>
              <a:spcAft>
                <a:spcPts val="1200"/>
              </a:spcAft>
              <a:defRPr>
                <a:latin typeface="+mn-lt"/>
                <a:ea typeface="Franklin Gothic Book" charset="0"/>
                <a:cs typeface="Franklin Gothic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1">
            <a:extLst>
              <a:ext uri="{FF2B5EF4-FFF2-40B4-BE49-F238E27FC236}">
                <a16:creationId xmlns:a16="http://schemas.microsoft.com/office/drawing/2014/main" id="{8ECC6FFD-235F-9274-53A1-E7E9275179AC}"/>
              </a:ext>
            </a:extLst>
          </p:cNvPr>
          <p:cNvSpPr>
            <a:spLocks noGrp="1"/>
          </p:cNvSpPr>
          <p:nvPr>
            <p:ph type="title"/>
          </p:nvPr>
        </p:nvSpPr>
        <p:spPr/>
        <p:txBody>
          <a:bodyPr/>
          <a:lstStyle/>
          <a:p>
            <a:r>
              <a:rPr lang="en-US"/>
              <a:t>Click to edit Master title style</a:t>
            </a:r>
          </a:p>
        </p:txBody>
      </p:sp>
      <p:pic>
        <p:nvPicPr>
          <p:cNvPr id="20" name="Picture 19">
            <a:extLst>
              <a:ext uri="{FF2B5EF4-FFF2-40B4-BE49-F238E27FC236}">
                <a16:creationId xmlns:a16="http://schemas.microsoft.com/office/drawing/2014/main" id="{A11153B4-7E16-94B8-10D7-17A6226E9764}"/>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11882" y="5347975"/>
            <a:ext cx="480060" cy="320040"/>
          </a:xfrm>
          <a:prstGeom prst="rect">
            <a:avLst/>
          </a:prstGeom>
          <a:effectLst>
            <a:outerShdw blurRad="50800" dist="38100" dir="2700000" algn="tl" rotWithShape="0">
              <a:prstClr val="black">
                <a:alpha val="40000"/>
              </a:prstClr>
            </a:outerShdw>
          </a:effectLst>
        </p:spPr>
      </p:pic>
      <p:sp>
        <p:nvSpPr>
          <p:cNvPr id="23" name="Text Placeholder 22">
            <a:extLst>
              <a:ext uri="{FF2B5EF4-FFF2-40B4-BE49-F238E27FC236}">
                <a16:creationId xmlns:a16="http://schemas.microsoft.com/office/drawing/2014/main" id="{FF6F07D9-35FD-6022-3A00-68B6164BFF23}"/>
              </a:ext>
            </a:extLst>
          </p:cNvPr>
          <p:cNvSpPr>
            <a:spLocks noGrp="1"/>
          </p:cNvSpPr>
          <p:nvPr>
            <p:ph type="body" sz="quarter" idx="10"/>
          </p:nvPr>
        </p:nvSpPr>
        <p:spPr>
          <a:xfrm>
            <a:off x="4091943" y="5386646"/>
            <a:ext cx="5052058" cy="274320"/>
          </a:xfrm>
        </p:spPr>
        <p:txBody>
          <a:bodyPr/>
          <a:lstStyle>
            <a:lvl1pPr marL="7937" indent="0">
              <a:buNone/>
              <a:defRPr sz="1100">
                <a:latin typeface="+mn-lt"/>
              </a:defRPr>
            </a:lvl1pPr>
            <a:lvl2pPr marL="457200" indent="0">
              <a:buNone/>
              <a:defRPr sz="1100">
                <a:latin typeface="+mn-lt"/>
              </a:defRPr>
            </a:lvl2pPr>
            <a:lvl3pPr marL="914400" indent="0">
              <a:buNone/>
              <a:defRPr sz="1100">
                <a:latin typeface="+mn-lt"/>
              </a:defRPr>
            </a:lvl3pPr>
            <a:lvl4pPr marL="1371600" indent="0">
              <a:buNone/>
              <a:defRPr sz="1100">
                <a:latin typeface="+mn-lt"/>
              </a:defRPr>
            </a:lvl4pPr>
            <a:lvl5pPr marL="1828800" indent="0">
              <a:buNone/>
              <a:defRPr sz="1100">
                <a:latin typeface="+mn-lt"/>
              </a:defRPr>
            </a:lvl5pPr>
          </a:lstStyle>
          <a:p>
            <a:pPr lvl="0"/>
            <a:r>
              <a:rPr lang="en-US" dirty="0"/>
              <a:t>Click to edit Master text styles</a:t>
            </a:r>
          </a:p>
        </p:txBody>
      </p:sp>
    </p:spTree>
    <p:extLst>
      <p:ext uri="{BB962C8B-B14F-4D97-AF65-F5344CB8AC3E}">
        <p14:creationId xmlns:p14="http://schemas.microsoft.com/office/powerpoint/2010/main" val="34098507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4418"/>
            <a:ext cx="8229600" cy="2402803"/>
          </a:xfrm>
        </p:spPr>
        <p:txBody>
          <a:bodyPr/>
          <a:lstStyle>
            <a:lvl1pPr marL="342900" indent="-342900">
              <a:spcBef>
                <a:spcPts val="0"/>
              </a:spcBef>
              <a:spcAft>
                <a:spcPts val="1200"/>
              </a:spcAft>
              <a:buClr>
                <a:srgbClr val="017ACD"/>
              </a:buClr>
              <a:buFont typeface="Arial" charset="0"/>
              <a:buChar char="•"/>
              <a:defRPr>
                <a:latin typeface="+mn-lt"/>
                <a:ea typeface="Franklin Gothic Book" charset="0"/>
                <a:cs typeface="Franklin Gothic Book" charset="0"/>
              </a:defRPr>
            </a:lvl1pPr>
            <a:lvl2pPr marL="742950" indent="-285750">
              <a:spcBef>
                <a:spcPts val="0"/>
              </a:spcBef>
              <a:spcAft>
                <a:spcPts val="1200"/>
              </a:spcAft>
              <a:buClr>
                <a:srgbClr val="037CC2"/>
              </a:buClr>
              <a:buSzPct val="90000"/>
              <a:buFont typeface="Courier New" panose="02070309020205020404" pitchFamily="49" charset="0"/>
              <a:buChar char="o"/>
              <a:defRPr>
                <a:latin typeface="+mn-lt"/>
                <a:ea typeface="Franklin Gothic Book" charset="0"/>
                <a:cs typeface="Franklin Gothic Book" charset="0"/>
              </a:defRPr>
            </a:lvl2pPr>
            <a:lvl3pPr>
              <a:spcBef>
                <a:spcPts val="0"/>
              </a:spcBef>
              <a:spcAft>
                <a:spcPts val="1200"/>
              </a:spcAft>
              <a:defRPr>
                <a:latin typeface="+mn-lt"/>
                <a:ea typeface="Franklin Gothic Book" charset="0"/>
                <a:cs typeface="Franklin Gothic Book" charset="0"/>
              </a:defRPr>
            </a:lvl3pPr>
            <a:lvl4pPr>
              <a:spcBef>
                <a:spcPts val="0"/>
              </a:spcBef>
              <a:spcAft>
                <a:spcPts val="1200"/>
              </a:spcAft>
              <a:defRPr>
                <a:latin typeface="+mn-lt"/>
                <a:ea typeface="Franklin Gothic Book" charset="0"/>
                <a:cs typeface="Franklin Gothic Book" charset="0"/>
              </a:defRPr>
            </a:lvl4pPr>
            <a:lvl5pPr>
              <a:spcBef>
                <a:spcPts val="0"/>
              </a:spcBef>
              <a:spcAft>
                <a:spcPts val="1200"/>
              </a:spcAft>
              <a:defRPr>
                <a:latin typeface="+mn-lt"/>
                <a:ea typeface="Franklin Gothic Book" charset="0"/>
                <a:cs typeface="Franklin Gothic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1">
            <a:extLst>
              <a:ext uri="{FF2B5EF4-FFF2-40B4-BE49-F238E27FC236}">
                <a16:creationId xmlns:a16="http://schemas.microsoft.com/office/drawing/2014/main" id="{8ECC6FFD-235F-9274-53A1-E7E9275179AC}"/>
              </a:ext>
            </a:extLst>
          </p:cNvPr>
          <p:cNvSpPr>
            <a:spLocks noGrp="1"/>
          </p:cNvSpPr>
          <p:nvPr>
            <p:ph type="title"/>
          </p:nvPr>
        </p:nvSpPr>
        <p:spPr/>
        <p:txBody>
          <a:bodyPr/>
          <a:lstStyle/>
          <a:p>
            <a:r>
              <a:rPr lang="en-US"/>
              <a:t>Click to edit Master title style</a:t>
            </a:r>
          </a:p>
        </p:txBody>
      </p:sp>
      <p:sp>
        <p:nvSpPr>
          <p:cNvPr id="23" name="Text Placeholder 22">
            <a:extLst>
              <a:ext uri="{FF2B5EF4-FFF2-40B4-BE49-F238E27FC236}">
                <a16:creationId xmlns:a16="http://schemas.microsoft.com/office/drawing/2014/main" id="{FF6F07D9-35FD-6022-3A00-68B6164BFF23}"/>
              </a:ext>
            </a:extLst>
          </p:cNvPr>
          <p:cNvSpPr>
            <a:spLocks noGrp="1"/>
          </p:cNvSpPr>
          <p:nvPr>
            <p:ph type="body" sz="quarter" idx="10"/>
          </p:nvPr>
        </p:nvSpPr>
        <p:spPr>
          <a:xfrm>
            <a:off x="1115038" y="4411271"/>
            <a:ext cx="1821297" cy="771533"/>
          </a:xfrm>
        </p:spPr>
        <p:txBody>
          <a:bodyPr/>
          <a:lstStyle>
            <a:lvl1pPr marL="7937" indent="0">
              <a:buNone/>
              <a:defRPr sz="1100">
                <a:latin typeface="+mn-lt"/>
              </a:defRPr>
            </a:lvl1pPr>
            <a:lvl2pPr marL="457200" indent="0">
              <a:buNone/>
              <a:defRPr sz="1100">
                <a:latin typeface="+mn-lt"/>
              </a:defRPr>
            </a:lvl2pPr>
            <a:lvl3pPr marL="914400" indent="0">
              <a:buNone/>
              <a:defRPr sz="1100">
                <a:latin typeface="+mn-lt"/>
              </a:defRPr>
            </a:lvl3pPr>
            <a:lvl4pPr marL="1371600" indent="0">
              <a:buNone/>
              <a:defRPr sz="1100">
                <a:latin typeface="+mn-lt"/>
              </a:defRPr>
            </a:lvl4pPr>
            <a:lvl5pPr marL="1828800" indent="0">
              <a:buNone/>
              <a:defRPr sz="1100">
                <a:latin typeface="+mn-lt"/>
              </a:defRPr>
            </a:lvl5pPr>
          </a:lstStyle>
          <a:p>
            <a:pPr lvl="0"/>
            <a:r>
              <a:rPr lang="en-US" dirty="0"/>
              <a:t>Click to edit Master text styles</a:t>
            </a:r>
          </a:p>
        </p:txBody>
      </p:sp>
      <p:pic>
        <p:nvPicPr>
          <p:cNvPr id="2" name="Picture 1">
            <a:extLst>
              <a:ext uri="{FF2B5EF4-FFF2-40B4-BE49-F238E27FC236}">
                <a16:creationId xmlns:a16="http://schemas.microsoft.com/office/drawing/2014/main" id="{19E30BC0-181A-5EA8-6844-9C0C746147A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34978" y="4373939"/>
            <a:ext cx="480060" cy="320040"/>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957C9B44-05F7-B5C6-AB16-2B9329086AA7}"/>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375175" y="4373939"/>
            <a:ext cx="480060" cy="320040"/>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0D00E5D6-AD89-79BF-00D6-EB634CD9CFCE}"/>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115373" y="4373939"/>
            <a:ext cx="480060" cy="320040"/>
          </a:xfrm>
          <a:prstGeom prst="rect">
            <a:avLst/>
          </a:prstGeom>
          <a:effectLst>
            <a:outerShdw blurRad="50800" dist="38100" dir="2700000" algn="tl" rotWithShape="0">
              <a:prstClr val="black">
                <a:alpha val="40000"/>
              </a:prstClr>
            </a:outerShdw>
          </a:effectLst>
        </p:spPr>
      </p:pic>
      <p:sp>
        <p:nvSpPr>
          <p:cNvPr id="10" name="Text Placeholder 9">
            <a:extLst>
              <a:ext uri="{FF2B5EF4-FFF2-40B4-BE49-F238E27FC236}">
                <a16:creationId xmlns:a16="http://schemas.microsoft.com/office/drawing/2014/main" id="{89ACBEF4-07C9-128F-9278-006230F79520}"/>
              </a:ext>
            </a:extLst>
          </p:cNvPr>
          <p:cNvSpPr>
            <a:spLocks noGrp="1"/>
          </p:cNvSpPr>
          <p:nvPr>
            <p:ph type="body" sz="quarter" idx="11"/>
          </p:nvPr>
        </p:nvSpPr>
        <p:spPr>
          <a:xfrm>
            <a:off x="3900217" y="4411271"/>
            <a:ext cx="1809750" cy="830262"/>
          </a:xfrm>
        </p:spPr>
        <p:txBody>
          <a:bodyPr/>
          <a:lstStyle>
            <a:lvl1pPr marL="7937" indent="0">
              <a:buNone/>
              <a:defRPr sz="1100">
                <a:latin typeface="+mn-lt"/>
              </a:defRPr>
            </a:lvl1pPr>
            <a:lvl2pPr marL="457200" indent="0">
              <a:buNone/>
              <a:defRPr sz="1100">
                <a:latin typeface="+mn-lt"/>
              </a:defRPr>
            </a:lvl2pPr>
            <a:lvl3pPr marL="914400" indent="0">
              <a:buNone/>
              <a:defRPr sz="1100">
                <a:latin typeface="+mn-lt"/>
              </a:defRPr>
            </a:lvl3pPr>
            <a:lvl4pPr marL="1371600" indent="0">
              <a:buNone/>
              <a:defRPr sz="1100">
                <a:latin typeface="+mn-lt"/>
              </a:defRPr>
            </a:lvl4pPr>
            <a:lvl5pPr marL="1828800" indent="0">
              <a:buNone/>
              <a:defRPr sz="1100">
                <a:latin typeface="+mn-lt"/>
              </a:defRPr>
            </a:lvl5pPr>
          </a:lstStyle>
          <a:p>
            <a:pPr lvl="0"/>
            <a:r>
              <a:rPr lang="en-US" dirty="0"/>
              <a:t>Click to edit Master text styles</a:t>
            </a:r>
          </a:p>
        </p:txBody>
      </p:sp>
      <p:sp>
        <p:nvSpPr>
          <p:cNvPr id="13" name="Text Placeholder 12">
            <a:extLst>
              <a:ext uri="{FF2B5EF4-FFF2-40B4-BE49-F238E27FC236}">
                <a16:creationId xmlns:a16="http://schemas.microsoft.com/office/drawing/2014/main" id="{E5AFEEF7-D348-8CA3-C1A7-DE015CD99C65}"/>
              </a:ext>
            </a:extLst>
          </p:cNvPr>
          <p:cNvSpPr>
            <a:spLocks noGrp="1"/>
          </p:cNvSpPr>
          <p:nvPr>
            <p:ph type="body" sz="quarter" idx="12"/>
          </p:nvPr>
        </p:nvSpPr>
        <p:spPr>
          <a:xfrm>
            <a:off x="6673850" y="4411271"/>
            <a:ext cx="2012950" cy="830262"/>
          </a:xfrm>
        </p:spPr>
        <p:txBody>
          <a:bodyPr/>
          <a:lstStyle>
            <a:lvl1pPr marL="7937" indent="0">
              <a:buNone/>
              <a:defRPr sz="1100">
                <a:latin typeface="+mn-lt"/>
              </a:defRPr>
            </a:lvl1pPr>
            <a:lvl2pPr marL="457200" indent="0">
              <a:buNone/>
              <a:defRPr sz="1100">
                <a:latin typeface="+mn-lt"/>
              </a:defRPr>
            </a:lvl2pPr>
            <a:lvl3pPr marL="914400" indent="0">
              <a:buNone/>
              <a:defRPr sz="1100">
                <a:latin typeface="+mn-lt"/>
              </a:defRPr>
            </a:lvl3pPr>
            <a:lvl4pPr marL="1371600" indent="0">
              <a:buNone/>
              <a:defRPr sz="1100">
                <a:latin typeface="+mn-lt"/>
              </a:defRPr>
            </a:lvl4pPr>
            <a:lvl5pPr marL="1828800" indent="0">
              <a:buNone/>
              <a:defRPr sz="1100">
                <a:latin typeface="+mn-lt"/>
              </a:defRPr>
            </a:lvl5pPr>
          </a:lstStyle>
          <a:p>
            <a:pPr lvl="0"/>
            <a:r>
              <a:rPr lang="en-US" dirty="0"/>
              <a:t>Click to edit Master text styles</a:t>
            </a:r>
          </a:p>
        </p:txBody>
      </p:sp>
    </p:spTree>
    <p:extLst>
      <p:ext uri="{BB962C8B-B14F-4D97-AF65-F5344CB8AC3E}">
        <p14:creationId xmlns:p14="http://schemas.microsoft.com/office/powerpoint/2010/main" val="37149719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4418"/>
            <a:ext cx="8229600" cy="4190513"/>
          </a:xfrm>
        </p:spPr>
        <p:txBody>
          <a:bodyPr/>
          <a:lstStyle>
            <a:lvl1pPr marL="342900" indent="-342900">
              <a:spcBef>
                <a:spcPts val="0"/>
              </a:spcBef>
              <a:spcAft>
                <a:spcPts val="1200"/>
              </a:spcAft>
              <a:buClr>
                <a:srgbClr val="017ACD"/>
              </a:buClr>
              <a:buFont typeface="Arial" charset="0"/>
              <a:buChar char="•"/>
              <a:defRPr>
                <a:latin typeface="+mn-lt"/>
                <a:ea typeface="Franklin Gothic Book" charset="0"/>
                <a:cs typeface="Franklin Gothic Book" charset="0"/>
              </a:defRPr>
            </a:lvl1pPr>
            <a:lvl2pPr marL="742950" indent="-285750">
              <a:spcBef>
                <a:spcPts val="0"/>
              </a:spcBef>
              <a:spcAft>
                <a:spcPts val="1200"/>
              </a:spcAft>
              <a:buClr>
                <a:srgbClr val="037CC2"/>
              </a:buClr>
              <a:buSzPct val="90000"/>
              <a:buFont typeface="Courier New" panose="02070309020205020404" pitchFamily="49" charset="0"/>
              <a:buChar char="o"/>
              <a:defRPr>
                <a:latin typeface="+mn-lt"/>
                <a:ea typeface="Franklin Gothic Book" charset="0"/>
                <a:cs typeface="Franklin Gothic Book" charset="0"/>
              </a:defRPr>
            </a:lvl2pPr>
            <a:lvl3pPr>
              <a:spcBef>
                <a:spcPts val="0"/>
              </a:spcBef>
              <a:spcAft>
                <a:spcPts val="1200"/>
              </a:spcAft>
              <a:defRPr>
                <a:latin typeface="+mn-lt"/>
                <a:ea typeface="Franklin Gothic Book" charset="0"/>
                <a:cs typeface="Franklin Gothic Book" charset="0"/>
              </a:defRPr>
            </a:lvl3pPr>
            <a:lvl4pPr>
              <a:spcBef>
                <a:spcPts val="0"/>
              </a:spcBef>
              <a:spcAft>
                <a:spcPts val="1200"/>
              </a:spcAft>
              <a:defRPr>
                <a:latin typeface="+mn-lt"/>
                <a:ea typeface="Franklin Gothic Book" charset="0"/>
                <a:cs typeface="Franklin Gothic Book" charset="0"/>
              </a:defRPr>
            </a:lvl4pPr>
            <a:lvl5pPr>
              <a:spcBef>
                <a:spcPts val="0"/>
              </a:spcBef>
              <a:spcAft>
                <a:spcPts val="1200"/>
              </a:spcAft>
              <a:defRPr>
                <a:latin typeface="+mn-lt"/>
                <a:ea typeface="Franklin Gothic Book" charset="0"/>
                <a:cs typeface="Franklin Gothic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1">
            <a:extLst>
              <a:ext uri="{FF2B5EF4-FFF2-40B4-BE49-F238E27FC236}">
                <a16:creationId xmlns:a16="http://schemas.microsoft.com/office/drawing/2014/main" id="{8ECC6FFD-235F-9274-53A1-E7E9275179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21715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with lead in">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626072"/>
            <a:ext cx="7801896" cy="787467"/>
          </a:xfrm>
        </p:spPr>
        <p:txBody>
          <a:bodyPr/>
          <a:lstStyle>
            <a:lvl1pPr>
              <a:defRPr b="1" i="0">
                <a:solidFill>
                  <a:srgbClr val="035279"/>
                </a:solidFill>
                <a:latin typeface="+mj-lt"/>
                <a:ea typeface="Georgia" charset="0"/>
                <a:cs typeface="Georgia" charset="0"/>
              </a:defRPr>
            </a:lvl1pPr>
          </a:lstStyle>
          <a:p>
            <a:r>
              <a:rPr lang="en-US" dirty="0"/>
              <a:t>Click to edit Master title style</a:t>
            </a:r>
          </a:p>
        </p:txBody>
      </p:sp>
      <p:sp>
        <p:nvSpPr>
          <p:cNvPr id="4" name="Content Placeholder 2">
            <a:extLst>
              <a:ext uri="{FF2B5EF4-FFF2-40B4-BE49-F238E27FC236}">
                <a16:creationId xmlns:a16="http://schemas.microsoft.com/office/drawing/2014/main" id="{3F6C8BCE-C002-FE4A-BED2-6B15960CC537}"/>
              </a:ext>
            </a:extLst>
          </p:cNvPr>
          <p:cNvSpPr>
            <a:spLocks noGrp="1"/>
          </p:cNvSpPr>
          <p:nvPr>
            <p:ph idx="10"/>
          </p:nvPr>
        </p:nvSpPr>
        <p:spPr>
          <a:xfrm>
            <a:off x="457200" y="1543051"/>
            <a:ext cx="8229600" cy="920750"/>
          </a:xfrm>
        </p:spPr>
        <p:txBody>
          <a:bodyPr/>
          <a:lstStyle>
            <a:lvl1pPr marL="0" indent="0">
              <a:spcBef>
                <a:spcPts val="0"/>
              </a:spcBef>
              <a:spcAft>
                <a:spcPts val="1200"/>
              </a:spcAft>
              <a:buClr>
                <a:srgbClr val="017ACD"/>
              </a:buClr>
              <a:buFont typeface="Arial" charset="0"/>
              <a:buNone/>
              <a:defRPr>
                <a:latin typeface="+mn-lt"/>
                <a:ea typeface="Franklin Gothic Book" charset="0"/>
                <a:cs typeface="Franklin Gothic Book" charset="0"/>
              </a:defRPr>
            </a:lvl1pPr>
            <a:lvl2pPr marL="457200" indent="0">
              <a:spcBef>
                <a:spcPts val="0"/>
              </a:spcBef>
              <a:spcAft>
                <a:spcPts val="1200"/>
              </a:spcAft>
              <a:buNone/>
              <a:defRPr>
                <a:latin typeface="Franklin Gothic Book" charset="0"/>
                <a:ea typeface="Franklin Gothic Book" charset="0"/>
                <a:cs typeface="Franklin Gothic Book" charset="0"/>
              </a:defRPr>
            </a:lvl2pPr>
            <a:lvl3pPr marL="914400" indent="0">
              <a:spcBef>
                <a:spcPts val="0"/>
              </a:spcBef>
              <a:spcAft>
                <a:spcPts val="1200"/>
              </a:spcAft>
              <a:buNone/>
              <a:defRPr>
                <a:latin typeface="Franklin Gothic Book" charset="0"/>
                <a:ea typeface="Franklin Gothic Book" charset="0"/>
                <a:cs typeface="Franklin Gothic Book" charset="0"/>
              </a:defRPr>
            </a:lvl3pPr>
            <a:lvl4pPr marL="1371600" indent="0">
              <a:spcBef>
                <a:spcPts val="0"/>
              </a:spcBef>
              <a:spcAft>
                <a:spcPts val="1200"/>
              </a:spcAft>
              <a:buNone/>
              <a:defRPr>
                <a:latin typeface="Franklin Gothic Book" charset="0"/>
                <a:ea typeface="Franklin Gothic Book" charset="0"/>
                <a:cs typeface="Franklin Gothic Book" charset="0"/>
              </a:defRPr>
            </a:lvl4pPr>
            <a:lvl5pPr marL="1828800" indent="0">
              <a:spcBef>
                <a:spcPts val="0"/>
              </a:spcBef>
              <a:spcAft>
                <a:spcPts val="1200"/>
              </a:spcAft>
              <a:buNone/>
              <a:defRPr>
                <a:latin typeface="Franklin Gothic Book" charset="0"/>
                <a:ea typeface="Franklin Gothic Book" charset="0"/>
                <a:cs typeface="Franklin Gothic Book" charset="0"/>
              </a:defRPr>
            </a:lvl5pPr>
          </a:lstStyle>
          <a:p>
            <a:pPr lvl="0"/>
            <a:r>
              <a:rPr lang="en-US" dirty="0"/>
              <a:t>Click to edit Master text styles</a:t>
            </a:r>
          </a:p>
        </p:txBody>
      </p:sp>
      <p:sp>
        <p:nvSpPr>
          <p:cNvPr id="3" name="Content Placeholder 3"/>
          <p:cNvSpPr>
            <a:spLocks noGrp="1"/>
          </p:cNvSpPr>
          <p:nvPr>
            <p:ph idx="1"/>
          </p:nvPr>
        </p:nvSpPr>
        <p:spPr>
          <a:xfrm>
            <a:off x="457200" y="2463800"/>
            <a:ext cx="8229600" cy="3481131"/>
          </a:xfrm>
        </p:spPr>
        <p:txBody>
          <a:bodyPr/>
          <a:lstStyle>
            <a:lvl1pPr marL="342900" indent="-342900">
              <a:spcBef>
                <a:spcPts val="0"/>
              </a:spcBef>
              <a:spcAft>
                <a:spcPts val="1200"/>
              </a:spcAft>
              <a:buClr>
                <a:srgbClr val="017ACD"/>
              </a:buClr>
              <a:buFont typeface="Arial" charset="0"/>
              <a:buChar char="•"/>
              <a:defRPr>
                <a:latin typeface="+mn-lt"/>
                <a:ea typeface="Franklin Gothic Book" charset="0"/>
                <a:cs typeface="Franklin Gothic Book" charset="0"/>
              </a:defRPr>
            </a:lvl1pPr>
            <a:lvl2pPr>
              <a:spcBef>
                <a:spcPts val="0"/>
              </a:spcBef>
              <a:spcAft>
                <a:spcPts val="1200"/>
              </a:spcAft>
              <a:defRPr>
                <a:latin typeface="+mn-lt"/>
                <a:ea typeface="Franklin Gothic Book" charset="0"/>
                <a:cs typeface="Franklin Gothic Book" charset="0"/>
              </a:defRPr>
            </a:lvl2pPr>
            <a:lvl3pPr>
              <a:spcBef>
                <a:spcPts val="0"/>
              </a:spcBef>
              <a:spcAft>
                <a:spcPts val="1200"/>
              </a:spcAft>
              <a:defRPr>
                <a:latin typeface="+mn-lt"/>
                <a:ea typeface="Franklin Gothic Book" charset="0"/>
                <a:cs typeface="Franklin Gothic Book" charset="0"/>
              </a:defRPr>
            </a:lvl3pPr>
            <a:lvl4pPr>
              <a:spcBef>
                <a:spcPts val="0"/>
              </a:spcBef>
              <a:spcAft>
                <a:spcPts val="1200"/>
              </a:spcAft>
              <a:defRPr>
                <a:latin typeface="+mn-lt"/>
                <a:ea typeface="Franklin Gothic Book" charset="0"/>
                <a:cs typeface="Franklin Gothic Book" charset="0"/>
              </a:defRPr>
            </a:lvl4pPr>
            <a:lvl5pPr>
              <a:spcBef>
                <a:spcPts val="0"/>
              </a:spcBef>
              <a:spcAft>
                <a:spcPts val="1200"/>
              </a:spcAft>
              <a:defRPr>
                <a:latin typeface="+mn-lt"/>
                <a:ea typeface="Franklin Gothic Book" charset="0"/>
                <a:cs typeface="Franklin Gothic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41734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7593" y="4406904"/>
            <a:ext cx="7772400" cy="1362075"/>
          </a:xfrm>
        </p:spPr>
        <p:txBody>
          <a:bodyPr anchor="t">
            <a:normAutofit/>
          </a:bodyPr>
          <a:lstStyle>
            <a:lvl1pPr algn="l">
              <a:defRPr sz="3200" b="1" cap="all"/>
            </a:lvl1pPr>
          </a:lstStyle>
          <a:p>
            <a:r>
              <a:rPr lang="en-US" dirty="0"/>
              <a:t>Click to edit Master title style</a:t>
            </a:r>
          </a:p>
        </p:txBody>
      </p:sp>
      <p:sp>
        <p:nvSpPr>
          <p:cNvPr id="3" name="Text Placeholder 2"/>
          <p:cNvSpPr>
            <a:spLocks noGrp="1"/>
          </p:cNvSpPr>
          <p:nvPr>
            <p:ph type="body" idx="1"/>
          </p:nvPr>
        </p:nvSpPr>
        <p:spPr>
          <a:xfrm>
            <a:off x="53759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84871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923326"/>
            <a:ext cx="4038600" cy="4202841"/>
          </a:xfrm>
        </p:spPr>
        <p:txBody>
          <a:bodyPr>
            <a:normAutofit/>
          </a:bodyPr>
          <a:lstStyle>
            <a:lvl1pPr marL="228600" indent="-220663">
              <a:buClr>
                <a:schemeClr val="tx1"/>
              </a:buClr>
              <a:tabLst/>
              <a:defRPr sz="1800"/>
            </a:lvl1pPr>
            <a:lvl2pPr marL="742950" indent="-285750">
              <a:buFont typeface="Courier New" panose="02070309020205020404" pitchFamily="49" charset="0"/>
              <a:buChar char="o"/>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23326"/>
            <a:ext cx="4038600" cy="4202841"/>
          </a:xfrm>
        </p:spPr>
        <p:txBody>
          <a:bodyPr>
            <a:normAutofit/>
          </a:bodyPr>
          <a:lstStyle>
            <a:lvl1pPr marL="228600" indent="-220663">
              <a:buClr>
                <a:schemeClr val="tx1"/>
              </a:buClr>
              <a:tabLst/>
              <a:defRPr sz="1800"/>
            </a:lvl1pPr>
            <a:lvl2pPr marL="742950" indent="-285750">
              <a:buFont typeface="Courier New" panose="02070309020205020404" pitchFamily="49" charset="0"/>
              <a:buChar char="o"/>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576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923326"/>
            <a:ext cx="4038600" cy="4202841"/>
          </a:xfrm>
        </p:spPr>
        <p:txBody>
          <a:bodyPr>
            <a:normAutofit/>
          </a:bodyPr>
          <a:lstStyle>
            <a:lvl1pPr marL="228600" indent="-220663">
              <a:buClr>
                <a:schemeClr val="tx1"/>
              </a:buClr>
              <a:tabLst/>
              <a:defRPr sz="1800"/>
            </a:lvl1pPr>
            <a:lvl2pPr marL="742950" indent="-285750">
              <a:buFont typeface="Courier New" panose="02070309020205020404" pitchFamily="49" charset="0"/>
              <a:buChar char="o"/>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23326"/>
            <a:ext cx="4038600" cy="4202841"/>
          </a:xfrm>
        </p:spPr>
        <p:txBody>
          <a:bodyPr>
            <a:normAutofit/>
          </a:bodyPr>
          <a:lstStyle>
            <a:lvl1pPr marL="228600" indent="-220663">
              <a:buClr>
                <a:schemeClr val="tx1"/>
              </a:buClr>
              <a:tabLst/>
              <a:defRPr sz="1800"/>
            </a:lvl1pPr>
            <a:lvl2pPr marL="742950" indent="-285750">
              <a:buFont typeface="Courier New" panose="02070309020205020404" pitchFamily="49" charset="0"/>
              <a:buChar char="o"/>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E19E0A0E-0E12-FC41-9E75-418D5F01EA33}"/>
              </a:ext>
              <a:ext uri="{C183D7F6-B498-43B3-948B-1728B52AA6E4}">
                <adec:decorative xmlns:adec="http://schemas.microsoft.com/office/drawing/2017/decorative" val="1"/>
              </a:ext>
            </a:extLst>
          </p:cNvPr>
          <p:cNvSpPr/>
          <p:nvPr userDrawn="1"/>
        </p:nvSpPr>
        <p:spPr>
          <a:xfrm>
            <a:off x="5577084" y="5379089"/>
            <a:ext cx="3566916" cy="274320"/>
          </a:xfrm>
          <a:prstGeom prst="rect">
            <a:avLst/>
          </a:prstGeom>
          <a:solidFill>
            <a:schemeClr val="accent1">
              <a:lumMod val="20000"/>
              <a:lumOff val="80000"/>
              <a:alpha val="49896"/>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BA12C76-5164-087F-DDAB-3CFAA904C67E}"/>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303520" y="5347975"/>
            <a:ext cx="480060" cy="320040"/>
          </a:xfrm>
          <a:prstGeom prst="rect">
            <a:avLst/>
          </a:prstGeom>
          <a:effectLst>
            <a:outerShdw blurRad="50800" dist="38100" dir="2700000" algn="tl" rotWithShape="0">
              <a:prstClr val="black">
                <a:alpha val="40000"/>
              </a:prstClr>
            </a:outerShdw>
          </a:effectLst>
        </p:spPr>
      </p:pic>
      <p:sp>
        <p:nvSpPr>
          <p:cNvPr id="7" name="Text Placeholder 22">
            <a:extLst>
              <a:ext uri="{FF2B5EF4-FFF2-40B4-BE49-F238E27FC236}">
                <a16:creationId xmlns:a16="http://schemas.microsoft.com/office/drawing/2014/main" id="{F9E33CC2-F6A9-E9B7-D28A-3A502132D6EE}"/>
              </a:ext>
            </a:extLst>
          </p:cNvPr>
          <p:cNvSpPr>
            <a:spLocks noGrp="1"/>
          </p:cNvSpPr>
          <p:nvPr>
            <p:ph type="body" sz="quarter" idx="10"/>
          </p:nvPr>
        </p:nvSpPr>
        <p:spPr>
          <a:xfrm>
            <a:off x="5783580" y="5386646"/>
            <a:ext cx="3360420" cy="274320"/>
          </a:xfrm>
        </p:spPr>
        <p:txBody>
          <a:bodyPr/>
          <a:lstStyle>
            <a:lvl1pPr marL="7937" indent="0">
              <a:buNone/>
              <a:defRPr sz="1100">
                <a:latin typeface="+mn-lt"/>
              </a:defRPr>
            </a:lvl1pPr>
            <a:lvl2pPr marL="457200" indent="0">
              <a:buNone/>
              <a:defRPr sz="1100">
                <a:latin typeface="+mn-lt"/>
              </a:defRPr>
            </a:lvl2pPr>
            <a:lvl3pPr marL="914400" indent="0">
              <a:buNone/>
              <a:defRPr sz="1100">
                <a:latin typeface="+mn-lt"/>
              </a:defRPr>
            </a:lvl3pPr>
            <a:lvl4pPr marL="1371600" indent="0">
              <a:buNone/>
              <a:defRPr sz="1100">
                <a:latin typeface="+mn-lt"/>
              </a:defRPr>
            </a:lvl4pPr>
            <a:lvl5pPr marL="1828800" indent="0">
              <a:buNone/>
              <a:defRPr sz="11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71422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32377"/>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372139"/>
            <a:ext cx="4040188" cy="3706052"/>
          </a:xfrm>
        </p:spPr>
        <p:txBody>
          <a:bodyPr>
            <a:normAutofit/>
          </a:bodyPr>
          <a:lstStyle>
            <a:lvl1pPr>
              <a:buClr>
                <a:srgbClr val="017ACD"/>
              </a:buClr>
              <a:defRPr sz="1600"/>
            </a:lvl1pPr>
            <a:lvl2pPr>
              <a:defRPr sz="16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
          </p:nvPr>
        </p:nvSpPr>
        <p:spPr>
          <a:xfrm>
            <a:off x="4645027" y="1732377"/>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372139"/>
            <a:ext cx="4041775" cy="3706052"/>
          </a:xfrm>
        </p:spPr>
        <p:txBody>
          <a:bodyPr>
            <a:normAutofit/>
          </a:bodyPr>
          <a:lstStyle>
            <a:lvl1pPr>
              <a:buClr>
                <a:srgbClr val="017ACD"/>
              </a:buCl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366253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06805-2517-214E-8DF5-375FC8326A05}"/>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00D6AC77-61AE-C345-A496-A76CEB402CEF}"/>
              </a:ext>
            </a:extLst>
          </p:cNvPr>
          <p:cNvSpPr>
            <a:spLocks noGrp="1"/>
          </p:cNvSpPr>
          <p:nvPr>
            <p:ph type="body" idx="1"/>
          </p:nvPr>
        </p:nvSpPr>
        <p:spPr>
          <a:xfrm>
            <a:off x="457200" y="1732377"/>
            <a:ext cx="2651760"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EC9BA0-E1AA-AB47-84A4-349A4770E54C}"/>
              </a:ext>
            </a:extLst>
          </p:cNvPr>
          <p:cNvSpPr>
            <a:spLocks noGrp="1"/>
          </p:cNvSpPr>
          <p:nvPr>
            <p:ph sz="half" idx="2"/>
          </p:nvPr>
        </p:nvSpPr>
        <p:spPr>
          <a:xfrm>
            <a:off x="457200" y="2372139"/>
            <a:ext cx="2651760" cy="3706052"/>
          </a:xfrm>
        </p:spPr>
        <p:txBody>
          <a:bodyPr>
            <a:normAutofit/>
          </a:bodyPr>
          <a:lstStyle>
            <a:lvl1pPr>
              <a:buClr>
                <a:srgbClr val="017ACD"/>
              </a:buClr>
              <a:defRPr sz="1600"/>
            </a:lvl1pPr>
            <a:lvl2pPr>
              <a:defRPr sz="16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891EABC7-32DD-AA49-9D4D-CBFF11C2B193}"/>
              </a:ext>
            </a:extLst>
          </p:cNvPr>
          <p:cNvSpPr>
            <a:spLocks noGrp="1"/>
          </p:cNvSpPr>
          <p:nvPr>
            <p:ph type="body" sz="quarter" idx="3"/>
          </p:nvPr>
        </p:nvSpPr>
        <p:spPr>
          <a:xfrm>
            <a:off x="3276582" y="1732377"/>
            <a:ext cx="2651760"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7C6F05-9A70-384F-9681-9EC740170FEB}"/>
              </a:ext>
            </a:extLst>
          </p:cNvPr>
          <p:cNvSpPr>
            <a:spLocks noGrp="1"/>
          </p:cNvSpPr>
          <p:nvPr>
            <p:ph sz="quarter" idx="4"/>
          </p:nvPr>
        </p:nvSpPr>
        <p:spPr>
          <a:xfrm>
            <a:off x="3276582" y="2372139"/>
            <a:ext cx="2651760" cy="3706052"/>
          </a:xfrm>
        </p:spPr>
        <p:txBody>
          <a:bodyPr>
            <a:normAutofit/>
          </a:bodyPr>
          <a:lstStyle>
            <a:lvl1pPr>
              <a:buClr>
                <a:srgbClr val="017ACD"/>
              </a:buCl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DF3DDE6C-6C0F-9349-920A-75FD762D9FC0}"/>
              </a:ext>
            </a:extLst>
          </p:cNvPr>
          <p:cNvSpPr>
            <a:spLocks noGrp="1"/>
          </p:cNvSpPr>
          <p:nvPr>
            <p:ph type="body" sz="quarter" idx="10"/>
          </p:nvPr>
        </p:nvSpPr>
        <p:spPr>
          <a:xfrm>
            <a:off x="6110714" y="1732377"/>
            <a:ext cx="2651760"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5">
            <a:extLst>
              <a:ext uri="{FF2B5EF4-FFF2-40B4-BE49-F238E27FC236}">
                <a16:creationId xmlns:a16="http://schemas.microsoft.com/office/drawing/2014/main" id="{35194A06-B9C4-4D42-946D-4011AC77EADD}"/>
              </a:ext>
            </a:extLst>
          </p:cNvPr>
          <p:cNvSpPr>
            <a:spLocks noGrp="1"/>
          </p:cNvSpPr>
          <p:nvPr>
            <p:ph sz="quarter" idx="11"/>
          </p:nvPr>
        </p:nvSpPr>
        <p:spPr>
          <a:xfrm>
            <a:off x="6110714" y="2372139"/>
            <a:ext cx="2651760" cy="3706052"/>
          </a:xfrm>
        </p:spPr>
        <p:txBody>
          <a:bodyPr>
            <a:normAutofit/>
          </a:bodyPr>
          <a:lstStyle>
            <a:lvl1pPr>
              <a:buClr>
                <a:srgbClr val="017ACD"/>
              </a:buCl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485065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Multiple Text boxes">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06805-2517-214E-8DF5-375FC8326A05}"/>
              </a:ext>
            </a:extLst>
          </p:cNvPr>
          <p:cNvSpPr>
            <a:spLocks noGrp="1"/>
          </p:cNvSpPr>
          <p:nvPr>
            <p:ph type="title"/>
          </p:nvPr>
        </p:nvSpPr>
        <p:spPr>
          <a:xfrm>
            <a:off x="1852856" y="896631"/>
            <a:ext cx="6650179" cy="551618"/>
          </a:xfrm>
        </p:spPr>
        <p:txBody>
          <a:bodyPr/>
          <a:lstStyle/>
          <a:p>
            <a:r>
              <a:rPr lang="en-US"/>
              <a:t>Click to edit Master title style</a:t>
            </a:r>
          </a:p>
        </p:txBody>
      </p:sp>
      <p:sp>
        <p:nvSpPr>
          <p:cNvPr id="10" name="Content Placeholder 3">
            <a:extLst>
              <a:ext uri="{FF2B5EF4-FFF2-40B4-BE49-F238E27FC236}">
                <a16:creationId xmlns:a16="http://schemas.microsoft.com/office/drawing/2014/main" id="{81E1AFCA-14EB-7345-B1EE-D5FD10A1927E}"/>
              </a:ext>
            </a:extLst>
          </p:cNvPr>
          <p:cNvSpPr>
            <a:spLocks noGrp="1"/>
          </p:cNvSpPr>
          <p:nvPr>
            <p:ph sz="half" idx="12"/>
          </p:nvPr>
        </p:nvSpPr>
        <p:spPr>
          <a:xfrm>
            <a:off x="1852859" y="1435338"/>
            <a:ext cx="6650178" cy="675273"/>
          </a:xfrm>
        </p:spPr>
        <p:txBody>
          <a:bodyPr>
            <a:noAutofit/>
          </a:bodyPr>
          <a:lstStyle>
            <a:lvl1pPr>
              <a:buClr>
                <a:srgbClr val="017ACD"/>
              </a:buClr>
              <a:defRPr sz="1600"/>
            </a:lvl1pPr>
            <a:lvl2pPr>
              <a:defRPr sz="1600"/>
            </a:lvl2pPr>
            <a:lvl3pPr>
              <a:defRPr sz="16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3" name="Text Placeholder 2">
            <a:extLst>
              <a:ext uri="{FF2B5EF4-FFF2-40B4-BE49-F238E27FC236}">
                <a16:creationId xmlns:a16="http://schemas.microsoft.com/office/drawing/2014/main" id="{00D6AC77-61AE-C345-A496-A76CEB402CEF}"/>
              </a:ext>
            </a:extLst>
          </p:cNvPr>
          <p:cNvSpPr>
            <a:spLocks noGrp="1"/>
          </p:cNvSpPr>
          <p:nvPr>
            <p:ph type="body" idx="1"/>
          </p:nvPr>
        </p:nvSpPr>
        <p:spPr>
          <a:xfrm>
            <a:off x="1852858" y="2130947"/>
            <a:ext cx="6650181" cy="341100"/>
          </a:xfrm>
        </p:spPr>
        <p:txBody>
          <a:bodyPr anchor="t" anchorCtr="0">
            <a:noAutofit/>
          </a:bodyPr>
          <a:lstStyle>
            <a:lvl1pPr marL="0" indent="0">
              <a:buNone/>
              <a:defRPr sz="18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08EC9BA0-E1AA-AB47-84A4-349A4770E54C}"/>
              </a:ext>
            </a:extLst>
          </p:cNvPr>
          <p:cNvSpPr>
            <a:spLocks noGrp="1"/>
          </p:cNvSpPr>
          <p:nvPr>
            <p:ph sz="half" idx="2"/>
          </p:nvPr>
        </p:nvSpPr>
        <p:spPr>
          <a:xfrm>
            <a:off x="1852857" y="2492382"/>
            <a:ext cx="6650178" cy="710671"/>
          </a:xfrm>
        </p:spPr>
        <p:txBody>
          <a:bodyPr>
            <a:noAutofit/>
          </a:bodyPr>
          <a:lstStyle>
            <a:lvl1pPr>
              <a:spcAft>
                <a:spcPts val="0"/>
              </a:spcAft>
              <a:buClr>
                <a:srgbClr val="017ACD"/>
              </a:buClr>
              <a:defRPr sz="1200"/>
            </a:lvl1pPr>
            <a:lvl2pPr>
              <a:spcAft>
                <a:spcPts val="0"/>
              </a:spcAft>
              <a:defRPr sz="1200"/>
            </a:lvl2pPr>
            <a:lvl3pPr>
              <a:spcAft>
                <a:spcPts val="0"/>
              </a:spcAft>
              <a:defRPr sz="12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891EABC7-32DD-AA49-9D4D-CBFF11C2B193}"/>
              </a:ext>
            </a:extLst>
          </p:cNvPr>
          <p:cNvSpPr>
            <a:spLocks noGrp="1"/>
          </p:cNvSpPr>
          <p:nvPr>
            <p:ph type="body" sz="quarter" idx="3"/>
          </p:nvPr>
        </p:nvSpPr>
        <p:spPr>
          <a:xfrm>
            <a:off x="1852857" y="3353111"/>
            <a:ext cx="6650181" cy="341100"/>
          </a:xfrm>
        </p:spPr>
        <p:txBody>
          <a:bodyPr anchor="t" anchorCtr="0">
            <a:noAutofit/>
          </a:bodyPr>
          <a:lstStyle>
            <a:lvl1pPr marL="0" indent="0">
              <a:buNone/>
              <a:defRPr sz="18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D7C6F05-9A70-384F-9681-9EC740170FEB}"/>
              </a:ext>
            </a:extLst>
          </p:cNvPr>
          <p:cNvSpPr>
            <a:spLocks noGrp="1"/>
          </p:cNvSpPr>
          <p:nvPr>
            <p:ph sz="quarter" idx="4"/>
          </p:nvPr>
        </p:nvSpPr>
        <p:spPr>
          <a:xfrm>
            <a:off x="1852857" y="3709634"/>
            <a:ext cx="3275214" cy="827142"/>
          </a:xfrm>
        </p:spPr>
        <p:txBody>
          <a:bodyPr>
            <a:noAutofit/>
          </a:bodyPr>
          <a:lstStyle>
            <a:lvl1pPr>
              <a:spcAft>
                <a:spcPts val="0"/>
              </a:spcAft>
              <a:buClr>
                <a:srgbClr val="017ACD"/>
              </a:buClr>
              <a:defRPr sz="1200"/>
            </a:lvl1pPr>
            <a:lvl2pPr>
              <a:spcAft>
                <a:spcPts val="0"/>
              </a:spcAft>
              <a:defRPr sz="1200"/>
            </a:lvl2pPr>
            <a:lvl3pPr>
              <a:spcAft>
                <a:spcPts val="0"/>
              </a:spcAft>
              <a:defRPr sz="12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2" name="Content Placeholder 5">
            <a:extLst>
              <a:ext uri="{FF2B5EF4-FFF2-40B4-BE49-F238E27FC236}">
                <a16:creationId xmlns:a16="http://schemas.microsoft.com/office/drawing/2014/main" id="{4C794BF9-0537-EC42-9D28-EA3933950B55}"/>
              </a:ext>
            </a:extLst>
          </p:cNvPr>
          <p:cNvSpPr>
            <a:spLocks noGrp="1"/>
          </p:cNvSpPr>
          <p:nvPr>
            <p:ph sz="quarter" idx="14"/>
          </p:nvPr>
        </p:nvSpPr>
        <p:spPr>
          <a:xfrm>
            <a:off x="5227823" y="3709634"/>
            <a:ext cx="3275214" cy="827142"/>
          </a:xfrm>
        </p:spPr>
        <p:txBody>
          <a:bodyPr>
            <a:noAutofit/>
          </a:bodyPr>
          <a:lstStyle>
            <a:lvl1pPr>
              <a:spcAft>
                <a:spcPts val="0"/>
              </a:spcAft>
              <a:buClr>
                <a:srgbClr val="017ACD"/>
              </a:buClr>
              <a:defRPr sz="1200"/>
            </a:lvl1pPr>
            <a:lvl2pPr>
              <a:spcAft>
                <a:spcPts val="0"/>
              </a:spcAft>
              <a:defRPr sz="1200"/>
            </a:lvl2pPr>
            <a:lvl3pPr>
              <a:spcAft>
                <a:spcPts val="0"/>
              </a:spcAft>
              <a:defRPr sz="12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DF3DDE6C-6C0F-9349-920A-75FD762D9FC0}"/>
              </a:ext>
            </a:extLst>
          </p:cNvPr>
          <p:cNvSpPr>
            <a:spLocks noGrp="1"/>
          </p:cNvSpPr>
          <p:nvPr>
            <p:ph type="body" sz="quarter" idx="10"/>
          </p:nvPr>
        </p:nvSpPr>
        <p:spPr>
          <a:xfrm>
            <a:off x="1852857" y="4686834"/>
            <a:ext cx="6650180" cy="341100"/>
          </a:xfrm>
        </p:spPr>
        <p:txBody>
          <a:bodyPr anchor="t" anchorCtr="0">
            <a:noAutofit/>
          </a:bodyPr>
          <a:lstStyle>
            <a:lvl1pPr marL="0" indent="0">
              <a:buNone/>
              <a:defRPr sz="18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5">
            <a:extLst>
              <a:ext uri="{FF2B5EF4-FFF2-40B4-BE49-F238E27FC236}">
                <a16:creationId xmlns:a16="http://schemas.microsoft.com/office/drawing/2014/main" id="{35194A06-B9C4-4D42-946D-4011AC77EADD}"/>
              </a:ext>
            </a:extLst>
          </p:cNvPr>
          <p:cNvSpPr>
            <a:spLocks noGrp="1"/>
          </p:cNvSpPr>
          <p:nvPr>
            <p:ph sz="quarter" idx="11"/>
          </p:nvPr>
        </p:nvSpPr>
        <p:spPr>
          <a:xfrm>
            <a:off x="1852856" y="5035304"/>
            <a:ext cx="3275213" cy="834657"/>
          </a:xfrm>
        </p:spPr>
        <p:txBody>
          <a:bodyPr>
            <a:noAutofit/>
          </a:bodyPr>
          <a:lstStyle>
            <a:lvl1pPr>
              <a:spcAft>
                <a:spcPts val="0"/>
              </a:spcAft>
              <a:buClr>
                <a:srgbClr val="017ACD"/>
              </a:buClr>
              <a:defRPr sz="1200"/>
            </a:lvl1pPr>
            <a:lvl2pPr>
              <a:spcAft>
                <a:spcPts val="0"/>
              </a:spcAft>
              <a:defRPr sz="1200"/>
            </a:lvl2pPr>
            <a:lvl3pPr>
              <a:spcAft>
                <a:spcPts val="0"/>
              </a:spcAft>
              <a:defRPr sz="12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90962913-4288-FC4C-B85C-FE455381084A}"/>
              </a:ext>
            </a:extLst>
          </p:cNvPr>
          <p:cNvSpPr>
            <a:spLocks noGrp="1"/>
          </p:cNvSpPr>
          <p:nvPr>
            <p:ph sz="quarter" idx="15"/>
          </p:nvPr>
        </p:nvSpPr>
        <p:spPr>
          <a:xfrm>
            <a:off x="5227824" y="5036579"/>
            <a:ext cx="3275213" cy="834657"/>
          </a:xfrm>
        </p:spPr>
        <p:txBody>
          <a:bodyPr>
            <a:noAutofit/>
          </a:bodyPr>
          <a:lstStyle>
            <a:lvl1pPr>
              <a:spcAft>
                <a:spcPts val="0"/>
              </a:spcAft>
              <a:buClr>
                <a:srgbClr val="017ACD"/>
              </a:buClr>
              <a:defRPr sz="1200"/>
            </a:lvl1pPr>
            <a:lvl2pPr>
              <a:spcAft>
                <a:spcPts val="0"/>
              </a:spcAft>
              <a:defRPr sz="1200"/>
            </a:lvl2pPr>
            <a:lvl3pPr>
              <a:spcAft>
                <a:spcPts val="0"/>
              </a:spcAft>
              <a:defRPr sz="12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pic>
        <p:nvPicPr>
          <p:cNvPr id="14" name="Picture 13">
            <a:extLst>
              <a:ext uri="{FF2B5EF4-FFF2-40B4-BE49-F238E27FC236}">
                <a16:creationId xmlns:a16="http://schemas.microsoft.com/office/drawing/2014/main" id="{1EFF2B92-913F-B941-A8C3-992B9C13F068}"/>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3164" y="621541"/>
            <a:ext cx="1554480" cy="5120640"/>
          </a:xfrm>
          <a:prstGeom prst="rect">
            <a:avLst/>
          </a:prstGeom>
        </p:spPr>
      </p:pic>
    </p:spTree>
    <p:extLst>
      <p:ext uri="{BB962C8B-B14F-4D97-AF65-F5344CB8AC3E}">
        <p14:creationId xmlns:p14="http://schemas.microsoft.com/office/powerpoint/2010/main" val="1739886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Tree>
    <p:extLst>
      <p:ext uri="{BB962C8B-B14F-4D97-AF65-F5344CB8AC3E}">
        <p14:creationId xmlns:p14="http://schemas.microsoft.com/office/powerpoint/2010/main" val="3385113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5675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546" y="1422091"/>
            <a:ext cx="7772400" cy="730127"/>
          </a:xfrm>
        </p:spPr>
        <p:txBody>
          <a:bodyPr>
            <a:normAutofit/>
          </a:bodyPr>
          <a:lstStyle>
            <a:lvl1pPr algn="l">
              <a:defRPr sz="3600" b="0">
                <a:solidFill>
                  <a:schemeClr val="bg1"/>
                </a:solidFill>
                <a:latin typeface="+mj-lt"/>
                <a:ea typeface="Georgia" charset="0"/>
                <a:cs typeface="Georgia" charset="0"/>
              </a:defRPr>
            </a:lvl1pPr>
          </a:lstStyle>
          <a:p>
            <a:r>
              <a:rPr lang="en-US" dirty="0"/>
              <a:t>Click to edit Master title style</a:t>
            </a:r>
          </a:p>
        </p:txBody>
      </p:sp>
      <p:sp>
        <p:nvSpPr>
          <p:cNvPr id="4" name="TextBox 3"/>
          <p:cNvSpPr txBox="1"/>
          <p:nvPr userDrawn="1"/>
        </p:nvSpPr>
        <p:spPr>
          <a:xfrm>
            <a:off x="424246" y="6260203"/>
            <a:ext cx="4311650" cy="276225"/>
          </a:xfrm>
          <a:prstGeom prst="rect">
            <a:avLst/>
          </a:prstGeom>
          <a:noFill/>
        </p:spPr>
        <p:txBody>
          <a:bodyPr>
            <a:spAutoFit/>
          </a:bodyPr>
          <a:lstStyle/>
          <a:p>
            <a:pPr fontAlgn="auto">
              <a:spcBef>
                <a:spcPts val="0"/>
              </a:spcBef>
              <a:spcAft>
                <a:spcPts val="0"/>
              </a:spcAft>
              <a:defRPr/>
            </a:pPr>
            <a:r>
              <a:rPr lang="en-US" sz="1200" spc="100" dirty="0">
                <a:solidFill>
                  <a:schemeClr val="bg1">
                    <a:lumMod val="65000"/>
                  </a:schemeClr>
                </a:solidFill>
                <a:latin typeface="+mn-lt"/>
                <a:ea typeface="+mn-ea"/>
              </a:rPr>
              <a:t>VETERANS HEALTH ADMINISTRATION</a:t>
            </a:r>
          </a:p>
        </p:txBody>
      </p:sp>
      <p:pic>
        <p:nvPicPr>
          <p:cNvPr id="3" name="Picture 7" descr="logo: National Center for PTSD, Posttraumatic Stress Disorder">
            <a:extLst>
              <a:ext uri="{FF2B5EF4-FFF2-40B4-BE49-F238E27FC236}">
                <a16:creationId xmlns:a16="http://schemas.microsoft.com/office/drawing/2014/main" id="{4A388E9A-9ECE-B4E3-8366-2FF8D619780D}"/>
              </a:ext>
              <a:ext uri="{C183D7F6-B498-43B3-948B-1728B52AA6E4}">
                <adec:decorative xmlns:adec="http://schemas.microsoft.com/office/drawing/2017/decorative" val="0"/>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bwMode="auto">
          <a:xfrm>
            <a:off x="7585709" y="6036116"/>
            <a:ext cx="1165519"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997295"/>
            <a:ext cx="5111750" cy="4128867"/>
          </a:xfrm>
        </p:spPr>
        <p:txBody>
          <a:bodyPr>
            <a:normAutofit/>
          </a:bodyPr>
          <a:lstStyle>
            <a:lvl1pPr>
              <a:buClr>
                <a:srgbClr val="017ACD"/>
              </a:buClr>
              <a:defRPr sz="1800"/>
            </a:lvl1pPr>
            <a:lvl2pPr>
              <a:defRPr sz="18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p:txBody>
      </p:sp>
      <p:sp>
        <p:nvSpPr>
          <p:cNvPr id="4" name="Text Placeholder 3"/>
          <p:cNvSpPr>
            <a:spLocks noGrp="1"/>
          </p:cNvSpPr>
          <p:nvPr>
            <p:ph type="body" sz="half" idx="2"/>
          </p:nvPr>
        </p:nvSpPr>
        <p:spPr>
          <a:xfrm>
            <a:off x="457202" y="1997296"/>
            <a:ext cx="3008313" cy="4128866"/>
          </a:xfrm>
          <a:solidFill>
            <a:srgbClr val="FFFFFF"/>
          </a:solidFill>
          <a:ln>
            <a:solidFill>
              <a:srgbClr val="BFBFBF"/>
            </a:solidFill>
          </a:ln>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290908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2391828"/>
            <a:ext cx="5486400" cy="2724039"/>
          </a:xfrm>
        </p:spPr>
        <p:txBody>
          <a:bodyPr rtlCol="0">
            <a:normAutofit/>
          </a:bodyPr>
          <a:lstStyle>
            <a:lvl1pPr marL="0" indent="0">
              <a:buNone/>
              <a:defRPr sz="3200">
                <a:latin typeface="Franklin Gothic Book" charset="0"/>
                <a:ea typeface="Franklin Gothic Book" charset="0"/>
                <a:cs typeface="Franklin Gothic Book"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682602"/>
            <a:ext cx="5486400" cy="613568"/>
          </a:xfrm>
        </p:spPr>
        <p:txBody>
          <a:bodyPr/>
          <a:lstStyle>
            <a:lvl1pPr marL="0" indent="0">
              <a:buNone/>
              <a:defRPr sz="1400">
                <a:latin typeface="Franklin Gothic Book" charset="0"/>
                <a:ea typeface="Franklin Gothic Book" charset="0"/>
                <a:cs typeface="Franklin Gothic Book"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itle 4"/>
          <p:cNvSpPr>
            <a:spLocks noGrp="1"/>
          </p:cNvSpPr>
          <p:nvPr>
            <p:ph type="title"/>
          </p:nvPr>
        </p:nvSpPr>
        <p:spPr/>
        <p:txBody>
          <a:bodyPr/>
          <a:lstStyle>
            <a:lvl1pPr>
              <a:defRPr b="1" i="0">
                <a:latin typeface="Georgia" charset="0"/>
                <a:ea typeface="Georgia" charset="0"/>
                <a:cs typeface="Georgia" charset="0"/>
              </a:defRPr>
            </a:lvl1pPr>
          </a:lstStyle>
          <a:p>
            <a:r>
              <a:rPr lang="en-US" dirty="0"/>
              <a:t>Click to edit Master title style</a:t>
            </a:r>
          </a:p>
        </p:txBody>
      </p:sp>
    </p:spTree>
    <p:extLst>
      <p:ext uri="{BB962C8B-B14F-4D97-AF65-F5344CB8AC3E}">
        <p14:creationId xmlns:p14="http://schemas.microsoft.com/office/powerpoint/2010/main" val="4260212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68406"/>
            <a:ext cx="7286367" cy="856735"/>
          </a:xfrm>
        </p:spPr>
        <p:txBody>
          <a:bodyPr/>
          <a:lstStyle/>
          <a:p>
            <a:r>
              <a:rPr lang="en-US" dirty="0"/>
              <a:t>Click to edit Master title style</a:t>
            </a:r>
          </a:p>
        </p:txBody>
      </p:sp>
      <p:sp>
        <p:nvSpPr>
          <p:cNvPr id="5" name="Text Placeholder 4"/>
          <p:cNvSpPr>
            <a:spLocks noGrp="1"/>
          </p:cNvSpPr>
          <p:nvPr>
            <p:ph type="body" sz="quarter" idx="11"/>
          </p:nvPr>
        </p:nvSpPr>
        <p:spPr>
          <a:xfrm>
            <a:off x="457200" y="1580975"/>
            <a:ext cx="7792995" cy="3796215"/>
          </a:xfrm>
        </p:spPr>
        <p:txBody>
          <a:bodyPr/>
          <a:lstStyle>
            <a:lvl1pPr>
              <a:buClr>
                <a:srgbClr val="017ACD"/>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847978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551929"/>
            <a:ext cx="8229599" cy="85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dirty="0"/>
              <a:t>Click to edit Master title style</a:t>
            </a:r>
          </a:p>
        </p:txBody>
      </p:sp>
      <p:sp>
        <p:nvSpPr>
          <p:cNvPr id="1028" name="Text Placeholder 2"/>
          <p:cNvSpPr>
            <a:spLocks noGrp="1"/>
          </p:cNvSpPr>
          <p:nvPr>
            <p:ph type="body" idx="1"/>
          </p:nvPr>
        </p:nvSpPr>
        <p:spPr bwMode="auto">
          <a:xfrm>
            <a:off x="457200" y="1602301"/>
            <a:ext cx="822960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pic>
        <p:nvPicPr>
          <p:cNvPr id="1031" name="Picture 7" descr="logo: National Center for PTSD, Posttraumatic Stress Disorder">
            <a:extLst>
              <a:ext uri="{C183D7F6-B498-43B3-948B-1728B52AA6E4}">
                <adec:decorative xmlns:adec="http://schemas.microsoft.com/office/drawing/2017/decorative" val="0"/>
              </a:ext>
            </a:extLst>
          </p:cNvPr>
          <p:cNvPicPr>
            <a:picLocks noChangeAspect="1"/>
          </p:cNvPicPr>
          <p:nvPr/>
        </p:nvPicPr>
        <p:blipFill>
          <a:blip r:embed="rId22" cstate="hqprint">
            <a:extLst>
              <a:ext uri="{28A0092B-C50C-407E-A947-70E740481C1C}">
                <a14:useLocalDpi xmlns:a14="http://schemas.microsoft.com/office/drawing/2010/main"/>
              </a:ext>
            </a:extLst>
          </a:blip>
          <a:srcRect/>
          <a:stretch/>
        </p:blipFill>
        <p:spPr bwMode="auto">
          <a:xfrm>
            <a:off x="7585709" y="6036116"/>
            <a:ext cx="1165519"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233160"/>
            <a:ext cx="9144000" cy="276225"/>
          </a:xfrm>
          <a:prstGeom prst="rect">
            <a:avLst/>
          </a:prstGeom>
          <a:noFill/>
        </p:spPr>
        <p:txBody>
          <a:bodyPr wrap="square">
            <a:spAutoFit/>
          </a:bodyPr>
          <a:lstStyle/>
          <a:p>
            <a:pPr lvl="1" algn="l" fontAlgn="auto">
              <a:spcBef>
                <a:spcPts val="0"/>
              </a:spcBef>
              <a:spcAft>
                <a:spcPts val="0"/>
              </a:spcAft>
              <a:defRPr/>
            </a:pPr>
            <a:r>
              <a:rPr lang="en-US" sz="1200" spc="100" dirty="0">
                <a:solidFill>
                  <a:schemeClr val="bg1">
                    <a:lumMod val="65000"/>
                  </a:schemeClr>
                </a:solidFill>
                <a:latin typeface="+mn-lt"/>
                <a:ea typeface="+mn-ea"/>
              </a:rPr>
              <a:t>VETERANS HEALTH ADMINISTRATION</a:t>
            </a:r>
          </a:p>
        </p:txBody>
      </p:sp>
    </p:spTree>
  </p:cSld>
  <p:clrMap bg1="lt1" tx1="dk1" bg2="lt2" tx2="dk2" accent1="accent1" accent2="accent2" accent3="accent3" accent4="accent4" accent5="accent5" accent6="accent6" hlink="hlink" folHlink="folHlink"/>
  <p:sldLayoutIdLst>
    <p:sldLayoutId id="2147483747" r:id="rId1"/>
    <p:sldLayoutId id="2147483740" r:id="rId2"/>
    <p:sldLayoutId id="2147483755" r:id="rId3"/>
    <p:sldLayoutId id="2147483756" r:id="rId4"/>
    <p:sldLayoutId id="2147483757" r:id="rId5"/>
    <p:sldLayoutId id="2147483754" r:id="rId6"/>
    <p:sldLayoutId id="2147483752" r:id="rId7"/>
    <p:sldLayoutId id="2147483748" r:id="rId8"/>
    <p:sldLayoutId id="2147483741" r:id="rId9"/>
    <p:sldLayoutId id="2147483758" r:id="rId10"/>
    <p:sldLayoutId id="2147483742" r:id="rId11"/>
    <p:sldLayoutId id="2147483751" r:id="rId12"/>
    <p:sldLayoutId id="2147483753" r:id="rId13"/>
    <p:sldLayoutId id="2147483743" r:id="rId14"/>
    <p:sldLayoutId id="2147483749" r:id="rId15"/>
    <p:sldLayoutId id="2147483750" r:id="rId16"/>
    <p:sldLayoutId id="2147483744" r:id="rId17"/>
    <p:sldLayoutId id="2147483745" r:id="rId18"/>
    <p:sldLayoutId id="2147483746" r:id="rId19"/>
  </p:sldLayoutIdLst>
  <p:hf hdr="0" ftr="0" dt="0"/>
  <p:txStyles>
    <p:titleStyle>
      <a:lvl1pPr algn="l" defTabSz="457200" rtl="0" eaLnBrk="1" fontAlgn="base" hangingPunct="1">
        <a:spcBef>
          <a:spcPct val="0"/>
        </a:spcBef>
        <a:spcAft>
          <a:spcPct val="0"/>
        </a:spcAft>
        <a:defRPr sz="2800" b="1" i="0" kern="1200">
          <a:solidFill>
            <a:schemeClr val="accent1">
              <a:lumMod val="50000"/>
            </a:schemeClr>
          </a:solidFill>
          <a:latin typeface="+mj-lt"/>
          <a:ea typeface="Georgia" charset="0"/>
          <a:cs typeface="Georgia" charset="0"/>
        </a:defRPr>
      </a:lvl1pPr>
      <a:lvl2pPr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2pPr>
      <a:lvl3pPr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3pPr>
      <a:lvl4pPr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4pPr>
      <a:lvl5pPr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5pPr>
      <a:lvl6pPr marL="457200"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6pPr>
      <a:lvl7pPr marL="914400"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7pPr>
      <a:lvl8pPr marL="1371600"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8pPr>
      <a:lvl9pPr marL="1828800" algn="l" defTabSz="457200" rtl="0" eaLnBrk="1" fontAlgn="base" hangingPunct="1">
        <a:spcBef>
          <a:spcPct val="0"/>
        </a:spcBef>
        <a:spcAft>
          <a:spcPct val="0"/>
        </a:spcAft>
        <a:defRPr sz="2400">
          <a:solidFill>
            <a:schemeClr val="bg1"/>
          </a:solidFill>
          <a:latin typeface="Georgia" pitchFamily="18" charset="0"/>
          <a:ea typeface="Georgia" pitchFamily="18" charset="0"/>
          <a:cs typeface="Georgia" pitchFamily="18" charset="0"/>
        </a:defRPr>
      </a:lvl9pPr>
    </p:titleStyle>
    <p:bodyStyle>
      <a:lvl1pPr marL="228600" indent="-220663" algn="l" defTabSz="457200" rtl="0" eaLnBrk="1" fontAlgn="base" hangingPunct="1">
        <a:spcBef>
          <a:spcPts val="0"/>
        </a:spcBef>
        <a:spcAft>
          <a:spcPts val="1200"/>
        </a:spcAft>
        <a:buClr>
          <a:srgbClr val="00A1E5"/>
        </a:buClr>
        <a:buFont typeface="Arial" charset="0"/>
        <a:buChar char="•"/>
        <a:tabLst/>
        <a:defRPr kern="1200">
          <a:solidFill>
            <a:schemeClr val="tx1"/>
          </a:solidFill>
          <a:latin typeface="+mn-lt"/>
          <a:ea typeface="Franklin Gothic Book" charset="0"/>
          <a:cs typeface="Franklin Gothic Book" charset="0"/>
        </a:defRPr>
      </a:lvl1pPr>
      <a:lvl2pPr marL="742950" indent="-285750" algn="l" defTabSz="457200" rtl="0" eaLnBrk="1" fontAlgn="base" hangingPunct="1">
        <a:spcBef>
          <a:spcPts val="0"/>
        </a:spcBef>
        <a:spcAft>
          <a:spcPts val="1200"/>
        </a:spcAft>
        <a:buFont typeface="Arial" charset="0"/>
        <a:buChar char="–"/>
        <a:defRPr sz="1600" kern="1200">
          <a:solidFill>
            <a:schemeClr val="tx1"/>
          </a:solidFill>
          <a:latin typeface="+mn-lt"/>
          <a:ea typeface="Franklin Gothic Book" charset="0"/>
          <a:cs typeface="Franklin Gothic Book" charset="0"/>
        </a:defRPr>
      </a:lvl2pPr>
      <a:lvl3pPr marL="1143000" indent="-228600" algn="l" defTabSz="457200" rtl="0" eaLnBrk="1" fontAlgn="base" hangingPunct="1">
        <a:spcBef>
          <a:spcPts val="0"/>
        </a:spcBef>
        <a:spcAft>
          <a:spcPts val="1200"/>
        </a:spcAft>
        <a:buFont typeface="Arial" charset="0"/>
        <a:buChar char="•"/>
        <a:defRPr sz="1400" kern="1200">
          <a:solidFill>
            <a:schemeClr val="tx1"/>
          </a:solidFill>
          <a:latin typeface="+mn-lt"/>
          <a:ea typeface="Franklin Gothic Book" charset="0"/>
          <a:cs typeface="Franklin Gothic Book" charset="0"/>
        </a:defRPr>
      </a:lvl3pPr>
      <a:lvl4pPr marL="1600200" indent="-228600" algn="l" defTabSz="457200" rtl="0" eaLnBrk="1" fontAlgn="base" hangingPunct="1">
        <a:spcBef>
          <a:spcPts val="0"/>
        </a:spcBef>
        <a:spcAft>
          <a:spcPts val="1200"/>
        </a:spcAft>
        <a:buFont typeface="Arial" charset="0"/>
        <a:buChar char="–"/>
        <a:defRPr sz="1200" kern="1200">
          <a:solidFill>
            <a:schemeClr val="tx1"/>
          </a:solidFill>
          <a:latin typeface="+mn-lt"/>
          <a:ea typeface="Franklin Gothic Book" charset="0"/>
          <a:cs typeface="Franklin Gothic Book" charset="0"/>
        </a:defRPr>
      </a:lvl4pPr>
      <a:lvl5pPr marL="2057400" indent="-228600" algn="l" defTabSz="457200" rtl="0" eaLnBrk="1" fontAlgn="base" hangingPunct="1">
        <a:spcBef>
          <a:spcPct val="20000"/>
        </a:spcBef>
        <a:spcAft>
          <a:spcPct val="0"/>
        </a:spcAft>
        <a:buFont typeface="Arial" charset="0"/>
        <a:buChar char="»"/>
        <a:defRPr sz="1200" kern="1200">
          <a:solidFill>
            <a:schemeClr val="tx1"/>
          </a:solidFill>
          <a:latin typeface="Georgia"/>
          <a:ea typeface="Georgia" pitchFamily="18"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www.media.eo.va.gov/ptsd/mp4/what_is_ptsd.mp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pXvrZZGKuA&amp;t=65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ptsd.va.gov/apps/AboutFace/"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9KouRw1xnZU"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www.youtube.com/watch?v=odmNdMOmfXc&amp;feature=emb_logo"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hyperlink" Target="https://www.ptsd.va.gov/publications/print/understandingptsd_family_booklet.pdf" TargetMode="External"/><Relationship Id="rId7"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hyperlink" Target="https://www.ptsd.va.gov/appvid/mobile/familycoach_app.asp" TargetMode="External"/><Relationship Id="rId4" Type="http://schemas.openxmlformats.org/officeDocument/2006/relationships/hyperlink" Target="https://www.ptsd.va.gov/spanish/docs/VA_PTSD_Family_Guide_Sp.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ptsd.va.gov/family/how_help_cpt.asp" TargetMode="External"/><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hyperlink" Target="https://www.ptsd.va.gov/family/wet_help_treatment.asp" TargetMode="External"/><Relationship Id="rId5" Type="http://schemas.openxmlformats.org/officeDocument/2006/relationships/hyperlink" Target="https://www.ptsd.va.gov/family/how_help_emdr.asp" TargetMode="External"/><Relationship Id="rId4" Type="http://schemas.openxmlformats.org/officeDocument/2006/relationships/hyperlink" Target="https://www.ptsd.va.gov/family/pe_tx.asp"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gcc02.safelinks.protection.outlook.com/?url=https%3A%2F%2Fwww.youtube.com%2Fwatch%3Fv%3DMpY6WRMHrUU&amp;data=05%7C01%7C%7C3d308fe1b5ea4b952bb708da966af751%7Ce95f1b23abaf45ee821db7ab251ab3bf%7C0%7C0%7C637987683403521635%7CUnknown%7CTWFpbGZsb3d8eyJWIjoiMC4wLjAwMDAiLCJQIjoiV2luMzIiLCJBTiI6Ik1haWwiLCJXVCI6Mn0%3D%7C3000%7C%7C%7C&amp;sdata=smf6SlV9rXyYLjuIm8J2yaw3d%2FYKyjWDK%2FFIre%2BmrYc%3D&amp;reserved=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gcc02.safelinks.protection.outlook.com/?url=https%3A%2F%2Fwww.youtube.com%2Fwatch%3Fv%3DphFODtzlztY%26t%3D37s&amp;data=05%7C01%7C%7C3d308fe1b5ea4b952bb708da966af751%7Ce95f1b23abaf45ee821db7ab251ab3bf%7C0%7C0%7C637987683403677871%7CUnknown%7CTWFpbGZsb3d8eyJWIjoiMC4wLjAwMDAiLCJQIjoiV2luMzIiLCJBTiI6Ik1haWwiLCJXVCI6Mn0%3D%7C3000%7C%7C%7C&amp;sdata=D4%2BEez%2F9NVrrU2cyUjgxaxf6zlfyaNs8CcSYZkDA288%3D&amp;reserved=0"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media.eo.va.gov/ptsd/mp4/Whiteboard_CPT.mp4"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www.media.eo.va.gov/PTSD/mp4/VA_Video01_EMDR_VFinal_NoAudioDescribe.mp4" TargetMode="External"/><Relationship Id="rId4" Type="http://schemas.openxmlformats.org/officeDocument/2006/relationships/hyperlink" Target="https://www.media.eo.va.gov/ptsd/mp4/Whiteboard_PE.mp4"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www.media.eo.va.gov/ptsd/MP4/wb_written_exposure_therapy.mp4"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iTF4ed45efQ&amp;feature=emb_logo"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www.ptsd.va.gov/apps/Decisionaid/"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www.youtube.com/watch?v=vwjwQZ1WwNQ&amp;list=PL8FBF506DEC670ADF&amp;index=8" TargetMode="Externa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8.emf"/><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hyperlink" Target="https://www.ptsd.va.gov/screen/"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www.youtube.com/watch?v=hJk0K-S7MJg&amp;list=PL8FBF506DEC670ADF&amp;index=2" TargetMode="Externa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1.png"/><Relationship Id="rId7" Type="http://schemas.openxmlformats.org/officeDocument/2006/relationships/hyperlink" Target="https://www.ptsd.va.gov/gethelp/find_therapist.asp"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s://.ptsd.va.gov/gethelp/find_therapist.asp" TargetMode="External"/><Relationship Id="rId5" Type="http://schemas.openxmlformats.org/officeDocument/2006/relationships/hyperlink" Target="https://www.va.gov/directory/guide/PTSD.asp" TargetMode="Externa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hyperlink" Target="https://www.ptsd.va.gov/understand_tx/tx_good_care.asp"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8" Type="http://schemas.openxmlformats.org/officeDocument/2006/relationships/hyperlink" Target="https://www.youtube.com/watch?v=b932LremOlc" TargetMode="External"/><Relationship Id="rId3" Type="http://schemas.openxmlformats.org/officeDocument/2006/relationships/hyperlink" Target="https://myvaapps.com/" TargetMode="External"/><Relationship Id="rId7" Type="http://schemas.openxmlformats.org/officeDocument/2006/relationships/hyperlink" Target="https://www.youtube.com/watch?v=tPnpVp3xupg"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hyperlink" Target="https://www.youtube.com/watch?v=4KKxcRck0KM&amp;list=PL3AQ_JVoBEywT5XTAC2PnHlOITmBQR7i5&amp;index=1" TargetMode="External"/><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hyperlink" Target="https://www.ptsd.va.gov/apps/ptsdcoachonline/default.htm"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hyperlink" Target="https://www.ptsd.va.gov/publications/subscribe.asp" TargetMode="External"/><Relationship Id="rId7"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s://www.youtube.com/watch?time_continue=12&amp;v=1ULdH6bB0y8&amp;feature=emb_logo"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hyperlink" Target="https://www.ptsd.va.gov/professional/assessment/screens/pc-ptsd.asp" TargetMode="External"/><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54.emf"/><Relationship Id="rId5" Type="http://schemas.openxmlformats.org/officeDocument/2006/relationships/image" Target="../media/image53.emf"/><Relationship Id="rId4" Type="http://schemas.openxmlformats.org/officeDocument/2006/relationships/hyperlink" Target="https://www.ptsd.va.gov/professional/assessment/adult-sr/ptsd-checklist.asp"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ptsd.va.gov/professional/assessment/adult-int/caps.asp"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3" Type="http://schemas.openxmlformats.org/officeDocument/2006/relationships/hyperlink" Target="https://www.ptsd.va.gov/professional/continuing_ed/caps5_clinician_training.asp" TargetMode="Externa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hyperlink" Target="https://www.ptsd.va.gov/professional/assessment/adult-int/caps.asp" TargetMode="External"/><Relationship Id="rId5" Type="http://schemas.openxmlformats.org/officeDocument/2006/relationships/image" Target="../media/image57.jpeg"/><Relationship Id="rId4" Type="http://schemas.openxmlformats.org/officeDocument/2006/relationships/image" Target="../media/image56.jpeg"/></Relationships>
</file>

<file path=ppt/slides/_rels/slide47.xml.rels><?xml version="1.0" encoding="UTF-8" standalone="yes"?>
<Relationships xmlns="http://schemas.openxmlformats.org/package/2006/relationships"><Relationship Id="rId3" Type="http://schemas.openxmlformats.org/officeDocument/2006/relationships/hyperlink" Target="https://www.ptsd.va.gov/PTSD/professional/assessment/index.asp"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hyperlink" Target="https://www.ptsd.va.gov/professional/assessment/list_measures.asp#list1"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6.xml"/><Relationship Id="rId1" Type="http://schemas.openxmlformats.org/officeDocument/2006/relationships/slideLayout" Target="../slideLayouts/slideLayout6.xml"/><Relationship Id="rId4" Type="http://schemas.openxmlformats.org/officeDocument/2006/relationships/image" Target="../media/image64.emf"/></Relationships>
</file>

<file path=ppt/slides/_rels/slide58.xml.rels><?xml version="1.0" encoding="UTF-8" standalone="yes"?>
<Relationships xmlns="http://schemas.openxmlformats.org/package/2006/relationships"><Relationship Id="rId3" Type="http://schemas.openxmlformats.org/officeDocument/2006/relationships/hyperlink" Target="https://www.ptsd.va.gov/apps/decisionaid/index.aspx" TargetMode="External"/><Relationship Id="rId7" Type="http://schemas.openxmlformats.org/officeDocument/2006/relationships/hyperlink" Target="https://www.ptsd.va.gov/professional/continuing_ed/shared_decision_making.asp" TargetMode="External"/><Relationship Id="rId2" Type="http://schemas.openxmlformats.org/officeDocument/2006/relationships/notesSlide" Target="../notesSlides/notesSlide57.xml"/><Relationship Id="rId1" Type="http://schemas.openxmlformats.org/officeDocument/2006/relationships/slideLayout" Target="../slideLayouts/slideLayout9.xml"/><Relationship Id="rId6" Type="http://schemas.openxmlformats.org/officeDocument/2006/relationships/hyperlink" Target="https://www.ptsd.va.gov/apps/decisionaid/resources/PTSDDecisionAid_providerguide.pdf" TargetMode="External"/><Relationship Id="rId5" Type="http://schemas.openxmlformats.org/officeDocument/2006/relationships/hyperlink" Target="https://www.ptsd.va.gov/apps/decisionaid/" TargetMode="External"/><Relationship Id="rId4" Type="http://schemas.openxmlformats.org/officeDocument/2006/relationships/image" Target="../media/image65.png"/></Relationships>
</file>

<file path=ppt/slides/_rels/slide5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hyperlink" Target="https://www.ptsd.va.gov/apps/AboutFace/"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www.ptsd.va.gov/appvid/video/index.asp"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emf"/><Relationship Id="rId4" Type="http://schemas.openxmlformats.org/officeDocument/2006/relationships/hyperlink" Target="https://www.ptsd.va.gov/publications/print/index.asp" TargetMode="External"/></Relationships>
</file>

<file path=ppt/slides/_rels/slide6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60.xml"/><Relationship Id="rId1" Type="http://schemas.openxmlformats.org/officeDocument/2006/relationships/slideLayout" Target="../slideLayouts/slideLayout15.xml"/><Relationship Id="rId6" Type="http://schemas.openxmlformats.org/officeDocument/2006/relationships/image" Target="../media/image72.png"/><Relationship Id="rId11" Type="http://schemas.openxmlformats.org/officeDocument/2006/relationships/image" Target="../media/image77.emf"/><Relationship Id="rId5" Type="http://schemas.openxmlformats.org/officeDocument/2006/relationships/image" Target="../media/image71.png"/><Relationship Id="rId10" Type="http://schemas.openxmlformats.org/officeDocument/2006/relationships/image" Target="../media/image76.emf"/><Relationship Id="rId4" Type="http://schemas.openxmlformats.org/officeDocument/2006/relationships/image" Target="../media/image70.png"/><Relationship Id="rId9" Type="http://schemas.openxmlformats.org/officeDocument/2006/relationships/image" Target="../media/image75.emf"/></Relationships>
</file>

<file path=ppt/slides/_rels/slide62.xml.rels><?xml version="1.0" encoding="UTF-8" standalone="yes"?>
<Relationships xmlns="http://schemas.openxmlformats.org/package/2006/relationships"><Relationship Id="rId3" Type="http://schemas.openxmlformats.org/officeDocument/2006/relationships/hyperlink" Target="https://www.ptsd.va.gov/professional/tech-care/tech_lectures.asp" TargetMode="External"/><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hyperlink" Target="https://www.ptsd.va.gov/professional/tech-care/videos.asp"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www.ptsd.va.gov/appvid/video/pro_videos.asp" TargetMode="Externa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81.emf"/><Relationship Id="rId5" Type="http://schemas.openxmlformats.org/officeDocument/2006/relationships/image" Target="../media/image80.png"/><Relationship Id="rId4" Type="http://schemas.openxmlformats.org/officeDocument/2006/relationships/hyperlink" Target="https://www.ptsd.va.gov/appvid/video/docs/VAFacGuideStaffHealthcare.pdf" TargetMode="External"/></Relationships>
</file>

<file path=ppt/slides/_rels/slide64.xml.rels><?xml version="1.0" encoding="UTF-8" standalone="yes"?>
<Relationships xmlns="http://schemas.openxmlformats.org/package/2006/relationships"><Relationship Id="rId8" Type="http://schemas.openxmlformats.org/officeDocument/2006/relationships/hyperlink" Target="https://www.ptsd.va.gov/professional/treat/care/toolkits/rural/" TargetMode="External"/><Relationship Id="rId3" Type="http://schemas.openxmlformats.org/officeDocument/2006/relationships/hyperlink" Target="https://www.mentalhealth.va.gov/communityproviders" TargetMode="External"/><Relationship Id="rId7" Type="http://schemas.openxmlformats.org/officeDocument/2006/relationships/hyperlink" Target="https://www.va.gov/vetsinworkplace/" TargetMode="External"/><Relationship Id="rId2" Type="http://schemas.openxmlformats.org/officeDocument/2006/relationships/notesSlide" Target="../notesSlides/notesSlide63.xml"/><Relationship Id="rId1" Type="http://schemas.openxmlformats.org/officeDocument/2006/relationships/slideLayout" Target="../slideLayouts/slideLayout6.xml"/><Relationship Id="rId6" Type="http://schemas.openxmlformats.org/officeDocument/2006/relationships/hyperlink" Target="https://www.mentalhealth.va.gov/student-veteran/index.asp" TargetMode="External"/><Relationship Id="rId5" Type="http://schemas.openxmlformats.org/officeDocument/2006/relationships/hyperlink" Target="https://www.ptsd.va.gov/professional/treat/care/toolkits/police/" TargetMode="External"/><Relationship Id="rId4" Type="http://schemas.openxmlformats.org/officeDocument/2006/relationships/hyperlink" Target="https://www.ptsd.va.gov/professional/treat/care/toolkits/clergy/"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4.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3" Type="http://schemas.openxmlformats.org/officeDocument/2006/relationships/hyperlink" Target="https://www.ptsd.va.gov/professional/continuing_ed/index.asp" TargetMode="External"/><Relationship Id="rId2" Type="http://schemas.openxmlformats.org/officeDocument/2006/relationships/notesSlide" Target="../notesSlides/notesSlide65.xml"/><Relationship Id="rId1" Type="http://schemas.openxmlformats.org/officeDocument/2006/relationships/slideLayout" Target="../slideLayouts/slideLayout9.xml"/><Relationship Id="rId4" Type="http://schemas.openxmlformats.org/officeDocument/2006/relationships/image" Target="../media/image83.png"/></Relationships>
</file>

<file path=ppt/slides/_rels/slide67.xml.rels><?xml version="1.0" encoding="UTF-8" standalone="yes"?>
<Relationships xmlns="http://schemas.openxmlformats.org/package/2006/relationships"><Relationship Id="rId3" Type="http://schemas.openxmlformats.org/officeDocument/2006/relationships/hyperlink" Target="https://www.ptsd.va.gov/publications/electronic_pubs.asp"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emf"/><Relationship Id="rId4" Type="http://schemas.openxmlformats.org/officeDocument/2006/relationships/image" Target="../media/image84.emf"/></Relationships>
</file>

<file path=ppt/slides/_rels/slide68.xml.rels><?xml version="1.0" encoding="UTF-8" standalone="yes"?>
<Relationships xmlns="http://schemas.openxmlformats.org/package/2006/relationships"><Relationship Id="rId3" Type="http://schemas.openxmlformats.org/officeDocument/2006/relationships/hyperlink" Target="https://ptsd-va.data.socrata.com/"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87.jpg"/><Relationship Id="rId4" Type="http://schemas.openxmlformats.org/officeDocument/2006/relationships/hyperlink" Target="https://www.ptsd.va.gov/ptsdpubs/search_ptsdpubs.asp"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8.xml"/><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9.xml"/><Relationship Id="rId1" Type="http://schemas.openxmlformats.org/officeDocument/2006/relationships/slideLayout" Target="../slideLayouts/slideLayout6.xml"/><Relationship Id="rId6" Type="http://schemas.openxmlformats.org/officeDocument/2006/relationships/image" Target="../media/image92.jpeg"/><Relationship Id="rId5" Type="http://schemas.openxmlformats.org/officeDocument/2006/relationships/image" Target="../media/image91.png"/><Relationship Id="rId4" Type="http://schemas.openxmlformats.org/officeDocument/2006/relationships/image" Target="../media/image9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hyperlink" Target="http://www.ptsd.va.gov/"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and Information</a:t>
            </a:r>
          </a:p>
        </p:txBody>
      </p:sp>
      <p:sp>
        <p:nvSpPr>
          <p:cNvPr id="5" name="Content Placeholder 4">
            <a:extLst>
              <a:ext uri="{FF2B5EF4-FFF2-40B4-BE49-F238E27FC236}">
                <a16:creationId xmlns:a16="http://schemas.microsoft.com/office/drawing/2014/main" id="{51B0AEE2-1A3C-6CF3-C6D8-718F4CE9493B}"/>
              </a:ext>
            </a:extLst>
          </p:cNvPr>
          <p:cNvSpPr>
            <a:spLocks noGrp="1"/>
          </p:cNvSpPr>
          <p:nvPr>
            <p:ph idx="10"/>
          </p:nvPr>
        </p:nvSpPr>
        <p:spPr>
          <a:xfrm>
            <a:off x="457200" y="1543050"/>
            <a:ext cx="8099571" cy="2198439"/>
          </a:xfrm>
        </p:spPr>
        <p: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Arial" panose="020B0604020202020204" pitchFamily="34" charset="0"/>
              </a:rPr>
              <a:t>Thank you for choosing to share these slides. Please recognize the National Center for PTSD as the source and keep the NCPTSD template intact during your presentation. This presentation may be used in whole or in part.</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Arial" panose="020B0604020202020204" pitchFamily="34" charset="0"/>
              </a:rPr>
              <a:t> </a:t>
            </a:r>
          </a:p>
          <a:p>
            <a:r>
              <a:rPr lang="en-US" sz="1800" dirty="0">
                <a:effectLst/>
                <a:latin typeface="Calibri" panose="020F0502020204030204" pitchFamily="34" charset="0"/>
                <a:ea typeface="Calibri" panose="020F0502020204030204" pitchFamily="34" charset="0"/>
                <a:cs typeface="Arial" panose="020B0604020202020204" pitchFamily="34" charset="0"/>
              </a:rPr>
              <a:t>If you use links to videos in YouTube, you may want to install ad blocker software on your computer to avoid advertisements that sometimes play before videos.</a:t>
            </a:r>
            <a:r>
              <a:rPr lang="en-US" dirty="0">
                <a:effectLst/>
              </a:rPr>
              <a:t> </a:t>
            </a:r>
            <a:endParaRPr lang="en-US" dirty="0"/>
          </a:p>
        </p:txBody>
      </p:sp>
    </p:spTree>
    <p:extLst>
      <p:ext uri="{BB962C8B-B14F-4D97-AF65-F5344CB8AC3E}">
        <p14:creationId xmlns:p14="http://schemas.microsoft.com/office/powerpoint/2010/main" val="2250826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2397760" y="1542583"/>
            <a:ext cx="6167120" cy="749300"/>
          </a:xfrm>
        </p:spPr>
        <p:txBody>
          <a:bodyPr>
            <a:noAutofit/>
          </a:bodyPr>
          <a:lstStyle/>
          <a:p>
            <a:r>
              <a:rPr lang="en-US" altLang="en-US" sz="3600" b="1" dirty="0"/>
              <a:t>Posttraumatic Stress Disorder:</a:t>
            </a:r>
          </a:p>
        </p:txBody>
      </p:sp>
      <p:sp>
        <p:nvSpPr>
          <p:cNvPr id="14339" name="Subtitle 2"/>
          <p:cNvSpPr>
            <a:spLocks noGrp="1"/>
          </p:cNvSpPr>
          <p:nvPr>
            <p:ph type="subTitle" idx="1"/>
          </p:nvPr>
        </p:nvSpPr>
        <p:spPr>
          <a:xfrm>
            <a:off x="2397760" y="2301781"/>
            <a:ext cx="6167120" cy="914813"/>
          </a:xfrm>
        </p:spPr>
        <p:txBody>
          <a:bodyPr/>
          <a:lstStyle/>
          <a:p>
            <a:r>
              <a:rPr lang="en-US" altLang="en-US" sz="2600" dirty="0">
                <a:latin typeface="Franklin Gothic Book" panose="020B0503020102020204" pitchFamily="34" charset="0"/>
              </a:rPr>
              <a:t>Overview, Treatment, and Resources</a:t>
            </a:r>
          </a:p>
        </p:txBody>
      </p:sp>
      <p:pic>
        <p:nvPicPr>
          <p:cNvPr id="14" name="Picture 13" descr="Veteran returning home hugging his two children"/>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494010" y="3489954"/>
            <a:ext cx="914400" cy="914400"/>
          </a:xfrm>
          <a:prstGeom prst="rect">
            <a:avLst/>
          </a:prstGeom>
          <a:effectLst>
            <a:outerShdw blurRad="50800" dist="38100" dir="2700000" algn="tl" rotWithShape="0">
              <a:prstClr val="black">
                <a:alpha val="40000"/>
              </a:prstClr>
            </a:outerShdw>
          </a:effectLst>
        </p:spPr>
      </p:pic>
      <p:pic>
        <p:nvPicPr>
          <p:cNvPr id="13" name="Picture 12" descr="Double amputee veteran preparing for a run"/>
          <p:cNvPicPr>
            <a:picLocks noChangeAspect="1"/>
          </p:cNvPicPr>
          <p:nvPr/>
        </p:nvPicPr>
        <p:blipFill rotWithShape="1">
          <a:blip r:embed="rId4" cstate="hqprint">
            <a:extLst>
              <a:ext uri="{28A0092B-C50C-407E-A947-70E740481C1C}">
                <a14:useLocalDpi xmlns:a14="http://schemas.microsoft.com/office/drawing/2010/main"/>
              </a:ext>
            </a:extLst>
          </a:blip>
          <a:srcRect t="-1"/>
          <a:stretch/>
        </p:blipFill>
        <p:spPr>
          <a:xfrm>
            <a:off x="3562013" y="3489954"/>
            <a:ext cx="914400" cy="914400"/>
          </a:xfrm>
          <a:prstGeom prst="rect">
            <a:avLst/>
          </a:prstGeom>
          <a:effectLst>
            <a:outerShdw blurRad="50800" dist="38100" dir="2700000" algn="tl" rotWithShape="0">
              <a:prstClr val="black">
                <a:alpha val="40000"/>
              </a:prstClr>
            </a:outerShdw>
          </a:effectLst>
        </p:spPr>
      </p:pic>
      <p:pic>
        <p:nvPicPr>
          <p:cNvPr id="8" name="Picture 7" descr="Veteran hugging his child"/>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630016" y="3487265"/>
            <a:ext cx="914400" cy="914400"/>
          </a:xfrm>
          <a:prstGeom prst="rect">
            <a:avLst/>
          </a:prstGeom>
          <a:effectLst>
            <a:outerShdw blurRad="50800" dist="38100" dir="2700000" algn="tl" rotWithShape="0">
              <a:prstClr val="black">
                <a:alpha val="40000"/>
              </a:prstClr>
            </a:outerShdw>
          </a:effectLst>
        </p:spPr>
      </p:pic>
      <p:pic>
        <p:nvPicPr>
          <p:cNvPr id="9" name="Picture 8" descr="Veterans, one with amputation and another in a wheelchair, in a group"/>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698019" y="3489954"/>
            <a:ext cx="914400" cy="914400"/>
          </a:xfrm>
          <a:prstGeom prst="rect">
            <a:avLst/>
          </a:prstGeom>
          <a:effectLst>
            <a:outerShdw blurRad="50800" dist="38100" dir="2700000" algn="tl" rotWithShape="0">
              <a:prstClr val="black">
                <a:alpha val="40000"/>
              </a:prstClr>
            </a:outerShdw>
          </a:effectLst>
        </p:spPr>
      </p:pic>
      <p:pic>
        <p:nvPicPr>
          <p:cNvPr id="2" name="Picture 1" descr="Veteran with his grandchild"/>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766020" y="3489954"/>
            <a:ext cx="914400" cy="914400"/>
          </a:xfrm>
          <a:prstGeom prst="rect">
            <a:avLst/>
          </a:prstGeom>
          <a:effectLst>
            <a:outerShdw blurRad="50800" dist="38100" dir="2700000" algn="tl" rotWithShape="0">
              <a:prstClr val="black">
                <a:alpha val="40000"/>
              </a:prstClr>
            </a:outerShdw>
          </a:effectLst>
        </p:spPr>
      </p:pic>
      <p:sp>
        <p:nvSpPr>
          <p:cNvPr id="6" name="Subtitle 2"/>
          <p:cNvSpPr txBox="1">
            <a:spLocks/>
          </p:cNvSpPr>
          <p:nvPr/>
        </p:nvSpPr>
        <p:spPr bwMode="auto">
          <a:xfrm>
            <a:off x="2397760" y="4541782"/>
            <a:ext cx="5820614" cy="708850"/>
          </a:xfrm>
          <a:prstGeom prst="rect">
            <a:avLst/>
          </a:prstGeom>
          <a:noFill/>
          <a:ln w="9525">
            <a:noFill/>
            <a:miter lim="800000"/>
            <a:headEnd/>
            <a:tailEnd/>
          </a:ln>
        </p:spPr>
        <p:txBody>
          <a:bodyPr/>
          <a:lstStyle/>
          <a:p>
            <a:pPr>
              <a:buFont typeface="Arial" pitchFamily="-112" charset="0"/>
              <a:buNone/>
              <a:defRPr/>
            </a:pPr>
            <a:r>
              <a:rPr lang="en-US" dirty="0">
                <a:solidFill>
                  <a:schemeClr val="bg1">
                    <a:alpha val="50000"/>
                  </a:schemeClr>
                </a:solidFill>
                <a:latin typeface="Calibri"/>
                <a:ea typeface="Georgia" pitchFamily="-112" charset="0"/>
                <a:cs typeface="Georgia" pitchFamily="-112" charset="0"/>
              </a:rPr>
              <a:t>[</a:t>
            </a:r>
            <a:r>
              <a:rPr lang="en-US" i="1" dirty="0">
                <a:solidFill>
                  <a:schemeClr val="bg1">
                    <a:alpha val="50000"/>
                  </a:schemeClr>
                </a:solidFill>
                <a:latin typeface="Calibri"/>
                <a:ea typeface="Georgia" pitchFamily="-112" charset="0"/>
                <a:cs typeface="Georgia" pitchFamily="-112" charset="0"/>
              </a:rPr>
              <a:t>Insert Presenter Information</a:t>
            </a:r>
            <a:r>
              <a:rPr lang="en-US" dirty="0">
                <a:solidFill>
                  <a:schemeClr val="bg1">
                    <a:alpha val="50000"/>
                  </a:schemeClr>
                </a:solidFill>
                <a:latin typeface="Calibri"/>
                <a:ea typeface="Georgia" pitchFamily="-112" charset="0"/>
                <a:cs typeface="Georgia" pitchFamily="-112" charset="0"/>
              </a:rPr>
              <a:t>]</a:t>
            </a:r>
          </a:p>
        </p:txBody>
      </p:sp>
      <p:sp>
        <p:nvSpPr>
          <p:cNvPr id="12" name="TextBox 11">
            <a:extLst>
              <a:ext uri="{FF2B5EF4-FFF2-40B4-BE49-F238E27FC236}">
                <a16:creationId xmlns:a16="http://schemas.microsoft.com/office/drawing/2014/main" id="{001FA5AB-677C-3648-924F-BDCF44BCCC06}"/>
              </a:ext>
            </a:extLst>
          </p:cNvPr>
          <p:cNvSpPr txBox="1"/>
          <p:nvPr/>
        </p:nvSpPr>
        <p:spPr>
          <a:xfrm>
            <a:off x="415362" y="6241730"/>
            <a:ext cx="4311650" cy="276225"/>
          </a:xfrm>
          <a:prstGeom prst="rect">
            <a:avLst/>
          </a:prstGeom>
          <a:noFill/>
        </p:spPr>
        <p:txBody>
          <a:bodyPr>
            <a:spAutoFit/>
          </a:bodyPr>
          <a:lstStyle/>
          <a:p>
            <a:pPr fontAlgn="auto">
              <a:spcBef>
                <a:spcPts val="0"/>
              </a:spcBef>
              <a:spcAft>
                <a:spcPts val="0"/>
              </a:spcAft>
              <a:defRPr/>
            </a:pPr>
            <a:r>
              <a:rPr lang="en-US" sz="1200" spc="100" dirty="0">
                <a:solidFill>
                  <a:schemeClr val="bg1">
                    <a:alpha val="0"/>
                  </a:schemeClr>
                </a:solidFill>
                <a:latin typeface="+mn-lt"/>
                <a:ea typeface="+mn-ea"/>
              </a:rPr>
              <a:t>VETERANS HEALTH ADMINISTRATION</a:t>
            </a:r>
          </a:p>
        </p:txBody>
      </p:sp>
      <p:sp>
        <p:nvSpPr>
          <p:cNvPr id="4" name="TextBox 3"/>
          <p:cNvSpPr txBox="1"/>
          <p:nvPr/>
        </p:nvSpPr>
        <p:spPr>
          <a:xfrm>
            <a:off x="1558479" y="6513897"/>
            <a:ext cx="1989902" cy="276999"/>
          </a:xfrm>
          <a:prstGeom prst="rect">
            <a:avLst/>
          </a:prstGeom>
          <a:noFill/>
        </p:spPr>
        <p:txBody>
          <a:bodyPr wrap="square">
            <a:spAutoFit/>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pPr eaLnBrk="1" hangingPunct="1"/>
            <a:r>
              <a:rPr lang="en-US" altLang="en-US" sz="1200" dirty="0">
                <a:solidFill>
                  <a:schemeClr val="bg1"/>
                </a:solidFill>
                <a:latin typeface="Calibri" pitchFamily="-112" charset="0"/>
              </a:rPr>
              <a:t>Updated January 2022</a:t>
            </a:r>
          </a:p>
        </p:txBody>
      </p:sp>
      <p:sp>
        <p:nvSpPr>
          <p:cNvPr id="11" name="TextBox 10">
            <a:extLst>
              <a:ext uri="{FF2B5EF4-FFF2-40B4-BE49-F238E27FC236}">
                <a16:creationId xmlns:a16="http://schemas.microsoft.com/office/drawing/2014/main" id="{1F37D0F7-C8BD-BD46-BA56-ED370596D4DB}"/>
              </a:ext>
            </a:extLst>
          </p:cNvPr>
          <p:cNvSpPr txBox="1"/>
          <p:nvPr/>
        </p:nvSpPr>
        <p:spPr>
          <a:xfrm>
            <a:off x="5074509" y="6175343"/>
            <a:ext cx="2446637" cy="338554"/>
          </a:xfrm>
          <a:prstGeom prst="rect">
            <a:avLst/>
          </a:prstGeom>
          <a:noFill/>
        </p:spPr>
        <p:txBody>
          <a:bodyPr wrap="square" rtlCol="0">
            <a:spAutoFit/>
          </a:bodyPr>
          <a:lstStyle/>
          <a:p>
            <a:r>
              <a:rPr lang="en-US" sz="800" dirty="0">
                <a:solidFill>
                  <a:schemeClr val="bg1"/>
                </a:solidFill>
              </a:rPr>
              <a:t>Veterans Administration National Center for Posttraumatic Stress Disorder (PTSD) logo</a:t>
            </a:r>
          </a:p>
        </p:txBody>
      </p:sp>
    </p:spTree>
    <p:extLst>
      <p:ext uri="{BB962C8B-B14F-4D97-AF65-F5344CB8AC3E}">
        <p14:creationId xmlns:p14="http://schemas.microsoft.com/office/powerpoint/2010/main" val="1527556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75000"/>
                  </a:schemeClr>
                </a:solidFill>
              </a:rPr>
              <a:t>What is PTSD? </a:t>
            </a:r>
          </a:p>
        </p:txBody>
      </p:sp>
      <p:sp>
        <p:nvSpPr>
          <p:cNvPr id="15" name="Text Placeholder 14">
            <a:extLst>
              <a:ext uri="{FF2B5EF4-FFF2-40B4-BE49-F238E27FC236}">
                <a16:creationId xmlns:a16="http://schemas.microsoft.com/office/drawing/2014/main" id="{666C728E-90C6-DC61-BBFA-6786A1DEBD1A}"/>
              </a:ext>
            </a:extLst>
          </p:cNvPr>
          <p:cNvSpPr>
            <a:spLocks noGrp="1"/>
          </p:cNvSpPr>
          <p:nvPr>
            <p:ph type="body" idx="1"/>
          </p:nvPr>
        </p:nvSpPr>
        <p:spPr>
          <a:xfrm>
            <a:off x="457200" y="1732376"/>
            <a:ext cx="7867816" cy="3675195"/>
          </a:xfrm>
        </p:spPr>
        <p:txBody>
          <a:bodyPr numCol="1" anchor="t" anchorCtr="0">
            <a:noAutofit/>
          </a:bodyPr>
          <a:lstStyle/>
          <a:p>
            <a:r>
              <a:rPr lang="en-US" sz="2100" dirty="0">
                <a:solidFill>
                  <a:srgbClr val="037CC2"/>
                </a:solidFill>
              </a:rPr>
              <a:t>Daily hassles </a:t>
            </a:r>
            <a:r>
              <a:rPr lang="en-US" b="0" dirty="0"/>
              <a:t>can include a car breaking down or doing chores.</a:t>
            </a:r>
          </a:p>
          <a:p>
            <a:pPr marL="7937">
              <a:buClr>
                <a:srgbClr val="017ACD"/>
              </a:buClr>
              <a:buSzPct val="100000"/>
            </a:pPr>
            <a:r>
              <a:rPr lang="en-US" sz="2100" dirty="0">
                <a:solidFill>
                  <a:srgbClr val="037CC2"/>
                </a:solidFill>
              </a:rPr>
              <a:t>Major life events </a:t>
            </a:r>
            <a:r>
              <a:rPr lang="en-US" b="0" dirty="0"/>
              <a:t>can include</a:t>
            </a:r>
            <a:r>
              <a:rPr lang="en-US" dirty="0">
                <a:solidFill>
                  <a:srgbClr val="037CC2"/>
                </a:solidFill>
              </a:rPr>
              <a:t> </a:t>
            </a:r>
            <a:r>
              <a:rPr lang="en-US" sz="1800" b="0" dirty="0"/>
              <a:t>losing a job, divorce,</a:t>
            </a:r>
            <a:r>
              <a:rPr lang="en-US" b="0" dirty="0"/>
              <a:t> </a:t>
            </a:r>
            <a:r>
              <a:rPr lang="en-US" sz="1800" b="0" dirty="0"/>
              <a:t>buying a new home or getting married.</a:t>
            </a:r>
            <a:endParaRPr lang="en-US" b="0" dirty="0"/>
          </a:p>
          <a:p>
            <a:pPr marL="7938" lvl="0">
              <a:spcAft>
                <a:spcPts val="600"/>
              </a:spcAft>
            </a:pPr>
            <a:r>
              <a:rPr lang="en-US" sz="2100" dirty="0">
                <a:solidFill>
                  <a:srgbClr val="037CC2"/>
                </a:solidFill>
              </a:rPr>
              <a:t>Serious traumatic events </a:t>
            </a:r>
            <a:r>
              <a:rPr lang="en-US" sz="1800" b="0" dirty="0"/>
              <a:t>can include</a:t>
            </a:r>
            <a:r>
              <a:rPr lang="en-US" b="0" dirty="0"/>
              <a:t> w</a:t>
            </a:r>
            <a:r>
              <a:rPr lang="en-US" sz="1800" b="0" dirty="0"/>
              <a:t>ar zone exposure, physical or sexual assault, serious accidents, child sexual or physical abuse, mass violence, hate crimes, or disasters.</a:t>
            </a:r>
            <a:endParaRPr lang="en-US" sz="1800" dirty="0">
              <a:solidFill>
                <a:srgbClr val="037CC2"/>
              </a:solidFill>
            </a:endParaRPr>
          </a:p>
          <a:p>
            <a:endParaRPr lang="en-US" dirty="0"/>
          </a:p>
        </p:txBody>
      </p:sp>
    </p:spTree>
    <p:extLst>
      <p:ext uri="{BB962C8B-B14F-4D97-AF65-F5344CB8AC3E}">
        <p14:creationId xmlns:p14="http://schemas.microsoft.com/office/powerpoint/2010/main" val="3472689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are the symptoms of PTSD?</a:t>
            </a:r>
          </a:p>
        </p:txBody>
      </p:sp>
      <p:sp>
        <p:nvSpPr>
          <p:cNvPr id="2" name="Content Placeholder 1">
            <a:extLst>
              <a:ext uri="{FF2B5EF4-FFF2-40B4-BE49-F238E27FC236}">
                <a16:creationId xmlns:a16="http://schemas.microsoft.com/office/drawing/2014/main" id="{9B52F7F8-CF97-5D5F-CD1E-4B145C7CBF99}"/>
              </a:ext>
            </a:extLst>
          </p:cNvPr>
          <p:cNvSpPr>
            <a:spLocks noGrp="1"/>
          </p:cNvSpPr>
          <p:nvPr>
            <p:ph idx="1"/>
          </p:nvPr>
        </p:nvSpPr>
        <p:spPr/>
        <p:txBody>
          <a:bodyPr/>
          <a:lstStyle/>
          <a:p>
            <a:r>
              <a:rPr lang="en-US" dirty="0"/>
              <a:t>Experiencing unwanted memories</a:t>
            </a:r>
          </a:p>
          <a:p>
            <a:r>
              <a:rPr lang="en-US" dirty="0"/>
              <a:t>Avoiding reminders of the event</a:t>
            </a:r>
          </a:p>
          <a:p>
            <a:r>
              <a:rPr lang="en-US" dirty="0"/>
              <a:t>Having negative thoughts and feelings</a:t>
            </a:r>
          </a:p>
          <a:p>
            <a:r>
              <a:rPr lang="en-US" dirty="0"/>
              <a:t>Feeling on edge</a:t>
            </a:r>
          </a:p>
        </p:txBody>
      </p:sp>
      <p:sp>
        <p:nvSpPr>
          <p:cNvPr id="10" name="Text Placeholder 9">
            <a:extLst>
              <a:ext uri="{FF2B5EF4-FFF2-40B4-BE49-F238E27FC236}">
                <a16:creationId xmlns:a16="http://schemas.microsoft.com/office/drawing/2014/main" id="{1602A9D2-CCD3-F57F-3FDC-9DB0763B6482}"/>
              </a:ext>
            </a:extLst>
          </p:cNvPr>
          <p:cNvSpPr>
            <a:spLocks noGrp="1"/>
          </p:cNvSpPr>
          <p:nvPr>
            <p:ph type="body" sz="quarter" idx="10"/>
          </p:nvPr>
        </p:nvSpPr>
        <p:spPr/>
        <p:txBody>
          <a:bodyPr/>
          <a:lstStyle/>
          <a:p>
            <a:r>
              <a:rPr lang="en-US" sz="1100" dirty="0">
                <a:latin typeface="+mn-lt"/>
                <a:ea typeface="Franklin Gothic Book" charset="0"/>
                <a:cs typeface="Franklin Gothic Book" charset="0"/>
              </a:rPr>
              <a:t>Download the </a:t>
            </a:r>
            <a:r>
              <a:rPr lang="en-US" sz="1100" i="1" u="sng" dirty="0">
                <a:solidFill>
                  <a:schemeClr val="accent1">
                    <a:lumMod val="75000"/>
                  </a:schemeClr>
                </a:solidFill>
                <a:latin typeface="+mn-lt"/>
                <a:ea typeface="Franklin Gothic Book" charset="0"/>
                <a:cs typeface="Franklin Gothic Book" charset="0"/>
                <a:hlinkClick r:id="rId3" tooltip="This link will take you to the What is PTSD? video on YouTube."/>
              </a:rPr>
              <a:t>What is PTSD?</a:t>
            </a:r>
            <a:r>
              <a:rPr lang="en-US" sz="1100" i="0" u="none" dirty="0">
                <a:solidFill>
                  <a:schemeClr val="tx1"/>
                </a:solidFill>
                <a:latin typeface="+mn-lt"/>
                <a:ea typeface="Franklin Gothic Book" charset="0"/>
                <a:cs typeface="Franklin Gothic Book" charset="0"/>
                <a:hlinkClick r:id="rId3" tooltip="This link will take you to the What is PTSD? video on YouTube."/>
              </a:rPr>
              <a:t> </a:t>
            </a:r>
            <a:r>
              <a:rPr lang="en-US" sz="1100" i="0" u="none" dirty="0">
                <a:solidFill>
                  <a:schemeClr val="tx1"/>
                </a:solidFill>
                <a:latin typeface="+mn-lt"/>
                <a:ea typeface="Franklin Gothic Book" charset="0"/>
                <a:cs typeface="Franklin Gothic Book" charset="0"/>
              </a:rPr>
              <a:t>video</a:t>
            </a:r>
          </a:p>
        </p:txBody>
      </p:sp>
    </p:spTree>
    <p:extLst>
      <p:ext uri="{BB962C8B-B14F-4D97-AF65-F5344CB8AC3E}">
        <p14:creationId xmlns:p14="http://schemas.microsoft.com/office/powerpoint/2010/main" val="4125417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Trauma is Common and So Are Symptoms</a:t>
            </a:r>
          </a:p>
        </p:txBody>
      </p:sp>
      <p:pic>
        <p:nvPicPr>
          <p:cNvPr id="8" name="Content Placeholder 7" descr="Worldwide, about 70% of people experience a traumatic event in their lifetimes.">
            <a:extLst>
              <a:ext uri="{FF2B5EF4-FFF2-40B4-BE49-F238E27FC236}">
                <a16:creationId xmlns:a16="http://schemas.microsoft.com/office/drawing/2014/main" id="{C51A66A5-EBEE-87A5-020E-65E7553DE6EB}"/>
              </a:ext>
            </a:extLst>
          </p:cNvPr>
          <p:cNvPicPr>
            <a:picLocks noGrp="1" noChangeAspect="1"/>
          </p:cNvPicPr>
          <p:nvPr>
            <p:ph idx="1"/>
          </p:nvPr>
        </p:nvPicPr>
        <p:blipFill>
          <a:blip r:embed="rId3"/>
          <a:stretch/>
        </p:blipFill>
        <p:spPr>
          <a:xfrm>
            <a:off x="1618488" y="1728216"/>
            <a:ext cx="5676900" cy="3276600"/>
          </a:xfrm>
        </p:spPr>
      </p:pic>
    </p:spTree>
    <p:extLst>
      <p:ext uri="{BB962C8B-B14F-4D97-AF65-F5344CB8AC3E}">
        <p14:creationId xmlns:p14="http://schemas.microsoft.com/office/powerpoint/2010/main" val="1738251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Most, Symptoms Fade over Time</a:t>
            </a:r>
          </a:p>
        </p:txBody>
      </p:sp>
      <p:pic>
        <p:nvPicPr>
          <p:cNvPr id="10" name="Picture 9" descr="A calendar with multiple pages turning to &#10;represent the passage of time">
            <a:extLst>
              <a:ext uri="{FF2B5EF4-FFF2-40B4-BE49-F238E27FC236}">
                <a16:creationId xmlns:a16="http://schemas.microsoft.com/office/drawing/2014/main" id="{92D68F9C-A876-6331-3206-D2A4650812B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20240" y="1600200"/>
            <a:ext cx="5303520" cy="3535680"/>
          </a:xfrm>
          <a:prstGeom prst="rect">
            <a:avLst/>
          </a:prstGeom>
        </p:spPr>
      </p:pic>
    </p:spTree>
    <p:extLst>
      <p:ext uri="{BB962C8B-B14F-4D97-AF65-F5344CB8AC3E}">
        <p14:creationId xmlns:p14="http://schemas.microsoft.com/office/powerpoint/2010/main" val="2677074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Symptoms of PTSD</a:t>
            </a:r>
          </a:p>
        </p:txBody>
      </p:sp>
      <p:sp>
        <p:nvSpPr>
          <p:cNvPr id="3" name="Content Placeholder 2">
            <a:extLst>
              <a:ext uri="{FF2B5EF4-FFF2-40B4-BE49-F238E27FC236}">
                <a16:creationId xmlns:a16="http://schemas.microsoft.com/office/drawing/2014/main" id="{BF65AAFA-FD76-233F-D278-6227D3B73E03}"/>
              </a:ext>
            </a:extLst>
          </p:cNvPr>
          <p:cNvSpPr>
            <a:spLocks noGrp="1"/>
          </p:cNvSpPr>
          <p:nvPr>
            <p:ph idx="1"/>
          </p:nvPr>
        </p:nvSpPr>
        <p:spPr/>
        <p:txBody>
          <a:bodyPr/>
          <a:lstStyle/>
          <a:p>
            <a:pPr marL="0" indent="0">
              <a:lnSpc>
                <a:spcPts val="2260"/>
              </a:lnSpc>
              <a:spcAft>
                <a:spcPts val="600"/>
              </a:spcAft>
              <a:buNone/>
            </a:pPr>
            <a:r>
              <a:rPr lang="en-US" dirty="0"/>
              <a:t>Unwanted memories</a:t>
            </a:r>
          </a:p>
          <a:p>
            <a:pPr>
              <a:lnSpc>
                <a:spcPts val="2260"/>
              </a:lnSpc>
              <a:spcAft>
                <a:spcPts val="1800"/>
              </a:spcAft>
            </a:pPr>
            <a:r>
              <a:rPr lang="en-US" i="1" dirty="0">
                <a:solidFill>
                  <a:srgbClr val="0073BC"/>
                </a:solidFill>
              </a:rPr>
              <a:t>For example: nightmares, flashbacks</a:t>
            </a:r>
          </a:p>
          <a:p>
            <a:pPr marL="0" indent="0">
              <a:lnSpc>
                <a:spcPts val="2260"/>
              </a:lnSpc>
              <a:spcAft>
                <a:spcPts val="600"/>
              </a:spcAft>
              <a:buNone/>
            </a:pPr>
            <a:r>
              <a:rPr lang="en-US" dirty="0"/>
              <a:t>Avoiding reminders</a:t>
            </a:r>
          </a:p>
          <a:p>
            <a:pPr>
              <a:lnSpc>
                <a:spcPts val="2260"/>
              </a:lnSpc>
              <a:spcAft>
                <a:spcPts val="1800"/>
              </a:spcAft>
            </a:pPr>
            <a:r>
              <a:rPr lang="en-US" i="1" dirty="0">
                <a:solidFill>
                  <a:srgbClr val="0073BC"/>
                </a:solidFill>
              </a:rPr>
              <a:t>For example: avoiding crowds, keeping busy all the time</a:t>
            </a:r>
          </a:p>
          <a:p>
            <a:pPr marL="0" indent="0">
              <a:lnSpc>
                <a:spcPts val="2260"/>
              </a:lnSpc>
              <a:spcAft>
                <a:spcPts val="600"/>
              </a:spcAft>
              <a:buNone/>
            </a:pPr>
            <a:r>
              <a:rPr lang="en-US" dirty="0"/>
              <a:t>Negative thoughts and feelings</a:t>
            </a:r>
          </a:p>
          <a:p>
            <a:pPr>
              <a:lnSpc>
                <a:spcPts val="2260"/>
              </a:lnSpc>
              <a:spcAft>
                <a:spcPts val="1800"/>
              </a:spcAft>
            </a:pPr>
            <a:r>
              <a:rPr lang="en-US" i="1" dirty="0">
                <a:solidFill>
                  <a:srgbClr val="0073BC"/>
                </a:solidFill>
              </a:rPr>
              <a:t>For example: feeling guilty, feeling that the world is dangerous</a:t>
            </a:r>
          </a:p>
          <a:p>
            <a:pPr marL="0" indent="0">
              <a:lnSpc>
                <a:spcPts val="2260"/>
              </a:lnSpc>
              <a:spcAft>
                <a:spcPts val="600"/>
              </a:spcAft>
              <a:buNone/>
            </a:pPr>
            <a:r>
              <a:rPr lang="en-US" dirty="0"/>
              <a:t>Feeling on edge</a:t>
            </a:r>
          </a:p>
          <a:p>
            <a:pPr>
              <a:lnSpc>
                <a:spcPts val="2260"/>
              </a:lnSpc>
            </a:pPr>
            <a:r>
              <a:rPr lang="en-US" i="1" dirty="0">
                <a:solidFill>
                  <a:srgbClr val="0073BC"/>
                </a:solidFill>
              </a:rPr>
              <a:t>For example: trouble sleeping, feeling jittery, being quick to anger</a:t>
            </a:r>
          </a:p>
        </p:txBody>
      </p:sp>
      <p:sp>
        <p:nvSpPr>
          <p:cNvPr id="5" name="Text Placeholder 4">
            <a:extLst>
              <a:ext uri="{FF2B5EF4-FFF2-40B4-BE49-F238E27FC236}">
                <a16:creationId xmlns:a16="http://schemas.microsoft.com/office/drawing/2014/main" id="{D63E0B19-846D-E6FC-BF48-10F66DAA8634}"/>
              </a:ext>
            </a:extLst>
          </p:cNvPr>
          <p:cNvSpPr>
            <a:spLocks noGrp="1"/>
          </p:cNvSpPr>
          <p:nvPr>
            <p:ph type="body" sz="quarter" idx="10"/>
          </p:nvPr>
        </p:nvSpPr>
        <p:spPr/>
        <p:txBody>
          <a:bodyPr/>
          <a:lstStyle/>
          <a:p>
            <a:r>
              <a:rPr lang="en-US" sz="1100" dirty="0">
                <a:latin typeface="+mn-lt"/>
                <a:ea typeface="Franklin Gothic Book" charset="0"/>
                <a:cs typeface="Franklin Gothic Book" charset="0"/>
              </a:rPr>
              <a:t>Learn more on YouTube at </a:t>
            </a:r>
            <a:r>
              <a:rPr lang="en-US" sz="1100" i="1" u="sng" dirty="0">
                <a:solidFill>
                  <a:schemeClr val="accent1">
                    <a:lumMod val="75000"/>
                  </a:schemeClr>
                </a:solidFill>
                <a:latin typeface="+mn-lt"/>
                <a:ea typeface="Franklin Gothic Book" charset="0"/>
                <a:cs typeface="Franklin Gothic Book" charset="0"/>
                <a:hlinkClick r:id="rId3" tooltip="This link will take you to the &quot;How I knew I had PTSD&quot; video on YouTube."/>
              </a:rPr>
              <a:t>How I knew I had PTSD</a:t>
            </a:r>
            <a:endParaRPr lang="en-US" sz="1100" i="1" u="sng" dirty="0">
              <a:solidFill>
                <a:schemeClr val="accent1">
                  <a:lumMod val="75000"/>
                </a:schemeClr>
              </a:solidFill>
              <a:latin typeface="+mn-lt"/>
              <a:ea typeface="Franklin Gothic Book" charset="0"/>
              <a:cs typeface="Franklin Gothic Book" charset="0"/>
            </a:endParaRPr>
          </a:p>
        </p:txBody>
      </p:sp>
    </p:spTree>
    <p:extLst>
      <p:ext uri="{BB962C8B-B14F-4D97-AF65-F5344CB8AC3E}">
        <p14:creationId xmlns:p14="http://schemas.microsoft.com/office/powerpoint/2010/main" val="1167985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b">
            <a:normAutofit/>
          </a:bodyPr>
          <a:lstStyle/>
          <a:p>
            <a:r>
              <a:rPr lang="en-US" dirty="0"/>
              <a:t>PTSD: A Personal Perspective</a:t>
            </a:r>
          </a:p>
        </p:txBody>
      </p:sp>
      <p:sp>
        <p:nvSpPr>
          <p:cNvPr id="9" name="Content Placeholder 8">
            <a:extLst>
              <a:ext uri="{FF2B5EF4-FFF2-40B4-BE49-F238E27FC236}">
                <a16:creationId xmlns:a16="http://schemas.microsoft.com/office/drawing/2014/main" id="{47957010-4DCF-040E-8DCF-F32D48A15937}"/>
              </a:ext>
            </a:extLst>
          </p:cNvPr>
          <p:cNvSpPr>
            <a:spLocks noGrp="1"/>
          </p:cNvSpPr>
          <p:nvPr>
            <p:ph idx="10"/>
          </p:nvPr>
        </p:nvSpPr>
        <p:spPr/>
        <p:txBody>
          <a:bodyPr/>
          <a:lstStyle/>
          <a:p>
            <a:r>
              <a:rPr lang="en-US" dirty="0"/>
              <a:t>Learn more at: </a:t>
            </a:r>
            <a:r>
              <a:rPr lang="en-US" u="sng" dirty="0">
                <a:solidFill>
                  <a:schemeClr val="accent1"/>
                </a:solidFill>
                <a:hlinkClick r:id="rId3" tooltip="This link will take you to the AboutFace page on the VA's PTSD website."/>
              </a:rPr>
              <a:t>https://www.ptsd.va.gov/apps/AboutFace/</a:t>
            </a:r>
            <a:endParaRPr lang="en-US" u="sng" dirty="0">
              <a:solidFill>
                <a:schemeClr val="accent1"/>
              </a:solidFill>
            </a:endParaRPr>
          </a:p>
        </p:txBody>
      </p:sp>
      <p:pic>
        <p:nvPicPr>
          <p:cNvPr id="8" name="Content Placeholder 7" descr="Computer with AboutFace home page on the screen">
            <a:extLst>
              <a:ext uri="{FF2B5EF4-FFF2-40B4-BE49-F238E27FC236}">
                <a16:creationId xmlns:a16="http://schemas.microsoft.com/office/drawing/2014/main" id="{4E8448D2-F8E7-2F58-A69D-8703597D1B81}"/>
              </a:ext>
            </a:extLst>
          </p:cNvPr>
          <p:cNvPicPr>
            <a:picLocks noGrp="1" noChangeAspect="1"/>
          </p:cNvPicPr>
          <p:nvPr>
            <p:ph idx="1"/>
          </p:nvPr>
        </p:nvPicPr>
        <p:blipFill>
          <a:blip r:embed="rId4" cstate="print">
            <a:extLst>
              <a:ext uri="{28A0092B-C50C-407E-A947-70E740481C1C}">
                <a14:useLocalDpi xmlns:a14="http://schemas.microsoft.com/office/drawing/2010/main"/>
              </a:ext>
            </a:extLst>
          </a:blip>
          <a:stretch>
            <a:fillRect/>
          </a:stretch>
        </p:blipFill>
        <p:spPr>
          <a:xfrm>
            <a:off x="1333500" y="1565310"/>
            <a:ext cx="6477000" cy="4533900"/>
          </a:xfrm>
        </p:spPr>
      </p:pic>
    </p:spTree>
    <p:extLst>
      <p:ext uri="{BB962C8B-B14F-4D97-AF65-F5344CB8AC3E}">
        <p14:creationId xmlns:p14="http://schemas.microsoft.com/office/powerpoint/2010/main" val="3216792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8406"/>
            <a:ext cx="7286367" cy="856735"/>
          </a:xfrm>
        </p:spPr>
        <p:txBody>
          <a:bodyPr/>
          <a:lstStyle/>
          <a:p>
            <a:r>
              <a:rPr lang="en-US" dirty="0"/>
              <a:t>Risk Factors for PTSD</a:t>
            </a:r>
          </a:p>
        </p:txBody>
      </p:sp>
      <p:sp>
        <p:nvSpPr>
          <p:cNvPr id="3" name="Content Placeholder 2"/>
          <p:cNvSpPr>
            <a:spLocks noGrp="1"/>
          </p:cNvSpPr>
          <p:nvPr>
            <p:ph type="body" sz="quarter" idx="11"/>
          </p:nvPr>
        </p:nvSpPr>
        <p:spPr>
          <a:xfrm>
            <a:off x="457200" y="1580975"/>
            <a:ext cx="7792995" cy="3796215"/>
          </a:xfrm>
        </p:spPr>
        <p:txBody>
          <a:bodyPr/>
          <a:lstStyle/>
          <a:p>
            <a:pPr marL="7937" indent="0">
              <a:spcAft>
                <a:spcPts val="600"/>
              </a:spcAft>
              <a:buNone/>
            </a:pPr>
            <a:r>
              <a:rPr lang="en-US" dirty="0"/>
              <a:t>Personal factors</a:t>
            </a:r>
          </a:p>
          <a:p>
            <a:pPr>
              <a:spcAft>
                <a:spcPts val="1800"/>
              </a:spcAft>
            </a:pPr>
            <a:r>
              <a:rPr lang="en-US" i="1" dirty="0">
                <a:solidFill>
                  <a:srgbClr val="0073BC"/>
                </a:solidFill>
              </a:rPr>
              <a:t>For example: prior trauma, younger age, female gender</a:t>
            </a:r>
          </a:p>
          <a:p>
            <a:pPr marL="7937" indent="0">
              <a:spcAft>
                <a:spcPts val="600"/>
              </a:spcAft>
              <a:buNone/>
            </a:pPr>
            <a:r>
              <a:rPr lang="en-US" dirty="0"/>
              <a:t>The traumatic event</a:t>
            </a:r>
          </a:p>
          <a:p>
            <a:pPr>
              <a:spcAft>
                <a:spcPts val="1800"/>
              </a:spcAft>
            </a:pPr>
            <a:r>
              <a:rPr lang="en-US" i="1" dirty="0">
                <a:solidFill>
                  <a:srgbClr val="0073BC"/>
                </a:solidFill>
              </a:rPr>
              <a:t>For example: very severe trauma, physical or sexual assault, feeling very helpless during the trauma</a:t>
            </a:r>
          </a:p>
          <a:p>
            <a:pPr marL="7937" indent="0">
              <a:spcAft>
                <a:spcPts val="600"/>
              </a:spcAft>
              <a:buNone/>
            </a:pPr>
            <a:r>
              <a:rPr lang="en-US" dirty="0"/>
              <a:t>Recovery environment</a:t>
            </a:r>
          </a:p>
          <a:p>
            <a:pPr>
              <a:spcAft>
                <a:spcPts val="600"/>
              </a:spcAft>
            </a:pPr>
            <a:r>
              <a:rPr lang="en-US" i="1" dirty="0">
                <a:solidFill>
                  <a:srgbClr val="0073BC"/>
                </a:solidFill>
              </a:rPr>
              <a:t>For example: low social support, stressful life events, new trauma</a:t>
            </a:r>
          </a:p>
        </p:txBody>
      </p:sp>
    </p:spTree>
    <p:extLst>
      <p:ext uri="{BB962C8B-B14F-4D97-AF65-F5344CB8AC3E}">
        <p14:creationId xmlns:p14="http://schemas.microsoft.com/office/powerpoint/2010/main" val="2262765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Recovery Environment</a:t>
            </a:r>
          </a:p>
        </p:txBody>
      </p:sp>
      <p:pic>
        <p:nvPicPr>
          <p:cNvPr id="8" name="Content Placeholder 7" descr="A group of people holding hands">
            <a:extLst>
              <a:ext uri="{FF2B5EF4-FFF2-40B4-BE49-F238E27FC236}">
                <a16:creationId xmlns:a16="http://schemas.microsoft.com/office/drawing/2014/main" id="{AA75355E-779F-41F2-E74F-A0A78F9AD217}"/>
              </a:ext>
            </a:extLst>
          </p:cNvPr>
          <p:cNvPicPr>
            <a:picLocks noGrp="1" noChangeAspect="1"/>
          </p:cNvPicPr>
          <p:nvPr>
            <p:ph idx="1"/>
          </p:nvPr>
        </p:nvPicPr>
        <p:blipFill>
          <a:blip r:embed="rId3" cstate="hqprint">
            <a:extLst>
              <a:ext uri="{28A0092B-C50C-407E-A947-70E740481C1C}">
                <a14:useLocalDpi xmlns:a14="http://schemas.microsoft.com/office/drawing/2010/main"/>
              </a:ext>
            </a:extLst>
          </a:blip>
          <a:stretch>
            <a:fillRect/>
          </a:stretch>
        </p:blipFill>
        <p:spPr>
          <a:xfrm>
            <a:off x="1920240" y="1600200"/>
            <a:ext cx="5295900" cy="3530600"/>
          </a:xfrm>
        </p:spPr>
      </p:pic>
    </p:spTree>
    <p:extLst>
      <p:ext uri="{BB962C8B-B14F-4D97-AF65-F5344CB8AC3E}">
        <p14:creationId xmlns:p14="http://schemas.microsoft.com/office/powerpoint/2010/main" val="2318985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PTSD symptoms affect family and friends?</a:t>
            </a:r>
          </a:p>
        </p:txBody>
      </p:sp>
      <p:sp>
        <p:nvSpPr>
          <p:cNvPr id="5" name="Content Placeholder 4">
            <a:extLst>
              <a:ext uri="{FF2B5EF4-FFF2-40B4-BE49-F238E27FC236}">
                <a16:creationId xmlns:a16="http://schemas.microsoft.com/office/drawing/2014/main" id="{BC730D4E-2EC7-6789-93F3-EED7C346D8B5}"/>
              </a:ext>
            </a:extLst>
          </p:cNvPr>
          <p:cNvSpPr>
            <a:spLocks noGrp="1"/>
          </p:cNvSpPr>
          <p:nvPr>
            <p:ph idx="1"/>
          </p:nvPr>
        </p:nvSpPr>
        <p:spPr>
          <a:xfrm>
            <a:off x="457200" y="1754419"/>
            <a:ext cx="7074816" cy="3307776"/>
          </a:xfrm>
        </p:spPr>
        <p:txBody>
          <a:bodyPr/>
          <a:lstStyle/>
          <a:p>
            <a:pPr marL="7937" indent="0">
              <a:spcAft>
                <a:spcPts val="600"/>
              </a:spcAft>
              <a:buNone/>
            </a:pPr>
            <a:r>
              <a:rPr lang="en-US" dirty="0"/>
              <a:t>Unwanted memories and nightmares</a:t>
            </a:r>
          </a:p>
          <a:p>
            <a:pPr>
              <a:spcAft>
                <a:spcPts val="0"/>
              </a:spcAft>
            </a:pPr>
            <a:r>
              <a:rPr lang="en-US" i="1" dirty="0">
                <a:solidFill>
                  <a:srgbClr val="0073BC"/>
                </a:solidFill>
              </a:rPr>
              <a:t>Flashbacks can be intense to witness</a:t>
            </a:r>
          </a:p>
          <a:p>
            <a:pPr>
              <a:spcAft>
                <a:spcPts val="1800"/>
              </a:spcAft>
            </a:pPr>
            <a:r>
              <a:rPr lang="en-US" i="1" dirty="0">
                <a:solidFill>
                  <a:srgbClr val="0073BC"/>
                </a:solidFill>
              </a:rPr>
              <a:t>Nightmares can wake other family members</a:t>
            </a:r>
          </a:p>
          <a:p>
            <a:pPr marL="7937" indent="0">
              <a:spcAft>
                <a:spcPts val="600"/>
              </a:spcAft>
              <a:buNone/>
            </a:pPr>
            <a:r>
              <a:rPr lang="en-US" dirty="0"/>
              <a:t>Avoiding reminders</a:t>
            </a:r>
          </a:p>
          <a:p>
            <a:pPr>
              <a:spcAft>
                <a:spcPts val="1800"/>
              </a:spcAft>
            </a:pPr>
            <a:r>
              <a:rPr lang="en-US" i="1" dirty="0">
                <a:solidFill>
                  <a:srgbClr val="0073BC"/>
                </a:solidFill>
              </a:rPr>
              <a:t>Loved ones can be frustrated if the person with PTSD avoids shopping, traveling, or public events</a:t>
            </a:r>
          </a:p>
          <a:p>
            <a:pPr marL="7937" indent="0">
              <a:spcAft>
                <a:spcPts val="600"/>
              </a:spcAft>
              <a:buNone/>
            </a:pPr>
            <a:r>
              <a:rPr lang="en-US" dirty="0"/>
              <a:t>Negative emotions</a:t>
            </a:r>
          </a:p>
          <a:p>
            <a:r>
              <a:rPr lang="en-US" i="1" dirty="0">
                <a:solidFill>
                  <a:srgbClr val="0073BC"/>
                </a:solidFill>
              </a:rPr>
              <a:t>People with PTSD may have trouble expressing love to the people they care about</a:t>
            </a:r>
          </a:p>
        </p:txBody>
      </p:sp>
      <p:sp>
        <p:nvSpPr>
          <p:cNvPr id="3" name="Content Placeholder 2">
            <a:extLst>
              <a:ext uri="{FF2B5EF4-FFF2-40B4-BE49-F238E27FC236}">
                <a16:creationId xmlns:a16="http://schemas.microsoft.com/office/drawing/2014/main" id="{B1913802-80EE-FA6A-A25D-26CAE03C7786}"/>
              </a:ext>
            </a:extLst>
          </p:cNvPr>
          <p:cNvSpPr>
            <a:spLocks noGrp="1"/>
          </p:cNvSpPr>
          <p:nvPr>
            <p:ph type="body" sz="quarter" idx="10"/>
          </p:nvPr>
        </p:nvSpPr>
        <p:spPr/>
        <p:txBody>
          <a:bodyPr/>
          <a:lstStyle/>
          <a:p>
            <a:pPr>
              <a:spcAft>
                <a:spcPts val="600"/>
              </a:spcAft>
            </a:pPr>
            <a:r>
              <a:rPr lang="en-US" sz="1100" dirty="0">
                <a:latin typeface="+mn-lt"/>
                <a:ea typeface="Franklin Gothic Book" charset="0"/>
                <a:cs typeface="Franklin Gothic Book" charset="0"/>
              </a:rPr>
              <a:t>View the YouTube video </a:t>
            </a:r>
            <a:r>
              <a:rPr lang="en-US" sz="1100" i="1" u="sng" dirty="0">
                <a:solidFill>
                  <a:schemeClr val="accent1">
                    <a:lumMod val="75000"/>
                  </a:schemeClr>
                </a:solidFill>
                <a:latin typeface="+mn-lt"/>
                <a:hlinkClick r:id="rId3" tooltip="This link will take you to the &quot;Everyone who’s close to me also serves, also pays a price&quot; video on YouTube."/>
              </a:rPr>
              <a:t>Everyone who’s close to me also serves, also pays a price</a:t>
            </a:r>
            <a:endParaRPr lang="en-US" sz="1100" i="1" u="sng" dirty="0">
              <a:solidFill>
                <a:schemeClr val="accent1">
                  <a:lumMod val="75000"/>
                </a:schemeClr>
              </a:solidFill>
              <a:latin typeface="+mn-lt"/>
            </a:endParaRPr>
          </a:p>
        </p:txBody>
      </p:sp>
      <p:sp>
        <p:nvSpPr>
          <p:cNvPr id="6" name="Text Placeholder 5">
            <a:extLst>
              <a:ext uri="{FF2B5EF4-FFF2-40B4-BE49-F238E27FC236}">
                <a16:creationId xmlns:a16="http://schemas.microsoft.com/office/drawing/2014/main" id="{A1402479-A3F8-B83F-E799-E136E83B7AD9}"/>
              </a:ext>
            </a:extLst>
          </p:cNvPr>
          <p:cNvSpPr>
            <a:spLocks noGrp="1"/>
          </p:cNvSpPr>
          <p:nvPr>
            <p:ph type="body" sz="quarter" idx="11"/>
          </p:nvPr>
        </p:nvSpPr>
        <p:spPr/>
        <p:txBody>
          <a:bodyPr/>
          <a:lstStyle/>
          <a:p>
            <a:r>
              <a:rPr lang="en-US" sz="1100" dirty="0">
                <a:latin typeface="+mn-lt"/>
                <a:ea typeface="Franklin Gothic Book" charset="0"/>
                <a:cs typeface="Franklin Gothic Book" charset="0"/>
              </a:rPr>
              <a:t>View the YouTube video </a:t>
            </a:r>
            <a:r>
              <a:rPr lang="en-US" sz="1100" i="1" u="sng" dirty="0">
                <a:solidFill>
                  <a:schemeClr val="accent1">
                    <a:lumMod val="75000"/>
                  </a:schemeClr>
                </a:solidFill>
                <a:latin typeface="+mn-lt"/>
                <a:hlinkClick r:id="rId4" tooltip="This link will take you to the &quot;I had no idea which person I was getting today&quot; video on YouTube."/>
              </a:rPr>
              <a:t>I had no idea which person I was getting today</a:t>
            </a:r>
            <a:endParaRPr lang="en-US" sz="1100" i="1" u="sng" dirty="0">
              <a:solidFill>
                <a:schemeClr val="accent1">
                  <a:lumMod val="75000"/>
                </a:schemeClr>
              </a:solidFill>
              <a:latin typeface="+mn-lt"/>
            </a:endParaRPr>
          </a:p>
        </p:txBody>
      </p:sp>
    </p:spTree>
    <p:extLst>
      <p:ext uri="{BB962C8B-B14F-4D97-AF65-F5344CB8AC3E}">
        <p14:creationId xmlns:p14="http://schemas.microsoft.com/office/powerpoint/2010/main" val="3847053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 for Family and Friends</a:t>
            </a:r>
          </a:p>
        </p:txBody>
      </p:sp>
      <p:sp>
        <p:nvSpPr>
          <p:cNvPr id="4" name="Content Placeholder 3">
            <a:extLst>
              <a:ext uri="{FF2B5EF4-FFF2-40B4-BE49-F238E27FC236}">
                <a16:creationId xmlns:a16="http://schemas.microsoft.com/office/drawing/2014/main" id="{E4D529E5-FE17-22CA-6841-095D45B8B3B0}"/>
              </a:ext>
            </a:extLst>
          </p:cNvPr>
          <p:cNvSpPr>
            <a:spLocks noGrp="1"/>
          </p:cNvSpPr>
          <p:nvPr>
            <p:ph idx="1"/>
          </p:nvPr>
        </p:nvSpPr>
        <p:spPr>
          <a:xfrm>
            <a:off x="457201" y="1755648"/>
            <a:ext cx="4854144" cy="2581441"/>
          </a:xfrm>
        </p:spPr>
        <p:txBody>
          <a:bodyPr/>
          <a:lstStyle/>
          <a:p>
            <a:r>
              <a:rPr lang="en-US" sz="1800" dirty="0">
                <a:solidFill>
                  <a:srgbClr val="0073BC"/>
                </a:solidFill>
                <a:hlinkClick r:id="rId3" tooltip="This link will take you to the &quot;Understanding PTSD: A Guide for Family and Friends&quot; PDF for you to view or download.">
                  <a:extLst>
                    <a:ext uri="{A12FA001-AC4F-418D-AE19-62706E023703}">
                      <ahyp:hlinkClr xmlns:ahyp="http://schemas.microsoft.com/office/drawing/2018/hyperlinkcolor" val="tx"/>
                    </a:ext>
                  </a:extLst>
                </a:hlinkClick>
              </a:rPr>
              <a:t>Understanding PTSD:  A Guide for Family and Friends</a:t>
            </a:r>
            <a:endParaRPr lang="en-US" sz="1800" dirty="0">
              <a:solidFill>
                <a:srgbClr val="0073BC"/>
              </a:solidFill>
            </a:endParaRPr>
          </a:p>
          <a:p>
            <a:r>
              <a:rPr lang="es-ES" sz="1800" dirty="0">
                <a:solidFill>
                  <a:srgbClr val="0073BC"/>
                </a:solidFill>
                <a:hlinkClick r:id="rId4" tooltip="Este hipervínculo lo llevará al PDF de la Entendiendo el TEPT para verlo o descargarlo."/>
              </a:rPr>
              <a:t>Entendiendo el TEPT: Una guía para familia y amigos</a:t>
            </a:r>
            <a:r>
              <a:rPr lang="en-US" sz="1800" dirty="0">
                <a:solidFill>
                  <a:srgbClr val="0073BC"/>
                </a:solidFill>
                <a:hlinkClick r:id="rId4" tooltip="Este hipervínculo lo llevará al PDF de la Entendiendo el TEPT para verlo o descargarlo."/>
              </a:rPr>
              <a:t> </a:t>
            </a:r>
            <a:endParaRPr lang="en-US" sz="1800" dirty="0">
              <a:solidFill>
                <a:srgbClr val="0073BC"/>
              </a:solidFill>
            </a:endParaRPr>
          </a:p>
          <a:p>
            <a:r>
              <a:rPr lang="en-US" sz="1800" dirty="0">
                <a:solidFill>
                  <a:srgbClr val="0073BC"/>
                </a:solidFill>
                <a:hlinkClick r:id="rId5" tooltip="This link will take you to the PTSD Family Coach web page where you can get information or download the PTSD Family Coach app."/>
              </a:rPr>
              <a:t>PTSD Family Coach app </a:t>
            </a:r>
            <a:endParaRPr lang="en-US" sz="1800" dirty="0">
              <a:solidFill>
                <a:srgbClr val="0073BC"/>
              </a:solidFill>
            </a:endParaRPr>
          </a:p>
        </p:txBody>
      </p:sp>
      <p:pic>
        <p:nvPicPr>
          <p:cNvPr id="3" name="Picture 2" descr="PTSD Family Coach flier">
            <a:extLst>
              <a:ext uri="{FF2B5EF4-FFF2-40B4-BE49-F238E27FC236}">
                <a16:creationId xmlns:a16="http://schemas.microsoft.com/office/drawing/2014/main" id="{56540136-C857-E44F-7195-58D43103D2C2}"/>
              </a:ext>
            </a:extLst>
          </p:cNvPr>
          <p:cNvPicPr>
            <a:picLocks noChangeAspect="1"/>
          </p:cNvPicPr>
          <p:nvPr/>
        </p:nvPicPr>
        <p:blipFill>
          <a:blip r:embed="rId6"/>
          <a:stretch>
            <a:fillRect/>
          </a:stretch>
        </p:blipFill>
        <p:spPr>
          <a:xfrm>
            <a:off x="6412379" y="1413541"/>
            <a:ext cx="1808427" cy="2332608"/>
          </a:xfrm>
          <a:prstGeom prst="rect">
            <a:avLst/>
          </a:prstGeom>
          <a:effectLst>
            <a:outerShdw blurRad="50800" dist="38100" dir="2700000" algn="tl" rotWithShape="0">
              <a:prstClr val="black">
                <a:alpha val="40000"/>
              </a:prstClr>
            </a:outerShdw>
          </a:effectLst>
        </p:spPr>
      </p:pic>
      <p:pic>
        <p:nvPicPr>
          <p:cNvPr id="6" name="Picture 5" descr="TEPT: guía para familiares y amigos">
            <a:extLst>
              <a:ext uri="{FF2B5EF4-FFF2-40B4-BE49-F238E27FC236}">
                <a16:creationId xmlns:a16="http://schemas.microsoft.com/office/drawing/2014/main" id="{55FAAACF-B458-92D4-0E81-BDDF726A5FE5}"/>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640987" y="2490820"/>
            <a:ext cx="1812440" cy="2332936"/>
          </a:xfrm>
          <a:prstGeom prst="rect">
            <a:avLst/>
          </a:prstGeom>
          <a:ln w="6350">
            <a:solidFill>
              <a:schemeClr val="tx1"/>
            </a:solidFill>
          </a:ln>
          <a:effectLst>
            <a:outerShdw blurRad="50800" dist="38100" dir="2700000" algn="tl" rotWithShape="0">
              <a:prstClr val="black">
                <a:alpha val="40000"/>
              </a:prstClr>
            </a:outerShdw>
          </a:effectLst>
        </p:spPr>
      </p:pic>
      <p:pic>
        <p:nvPicPr>
          <p:cNvPr id="7" name="Picture 6" descr="PTSD: A Guide for Family and Friends Booklet cover.">
            <a:extLst>
              <a:ext uri="{FF2B5EF4-FFF2-40B4-BE49-F238E27FC236}">
                <a16:creationId xmlns:a16="http://schemas.microsoft.com/office/drawing/2014/main" id="{A815E59E-D8AA-EEE8-0CB4-02168BA4700C}"/>
              </a:ext>
            </a:extLst>
          </p:cNvPr>
          <p:cNvPicPr>
            <a:picLocks noChangeAspect="1"/>
          </p:cNvPicPr>
          <p:nvPr/>
        </p:nvPicPr>
        <p:blipFill>
          <a:blip r:embed="rId8"/>
          <a:stretch>
            <a:fillRect/>
          </a:stretch>
        </p:blipFill>
        <p:spPr>
          <a:xfrm>
            <a:off x="4572000" y="3638168"/>
            <a:ext cx="1812440" cy="2331955"/>
          </a:xfrm>
          <a:prstGeom prst="rect">
            <a:avLst/>
          </a:prstGeom>
          <a:ln w="63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44545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8406"/>
            <a:ext cx="7286367" cy="856735"/>
          </a:xfrm>
        </p:spPr>
        <p:txBody>
          <a:bodyPr/>
          <a:lstStyle/>
          <a:p>
            <a:r>
              <a:rPr lang="en-US" dirty="0"/>
              <a:t>Resources for Family and Friends: </a:t>
            </a:r>
            <a:br>
              <a:rPr lang="en-US" dirty="0"/>
            </a:br>
            <a:r>
              <a:rPr lang="en-US" dirty="0"/>
              <a:t>Helping with Treatment</a:t>
            </a:r>
          </a:p>
        </p:txBody>
      </p:sp>
      <p:sp>
        <p:nvSpPr>
          <p:cNvPr id="15" name="Text Placeholder 14">
            <a:extLst>
              <a:ext uri="{FF2B5EF4-FFF2-40B4-BE49-F238E27FC236}">
                <a16:creationId xmlns:a16="http://schemas.microsoft.com/office/drawing/2014/main" id="{C2087E5A-DE32-2F77-5FBC-5B86324073B8}"/>
              </a:ext>
            </a:extLst>
          </p:cNvPr>
          <p:cNvSpPr>
            <a:spLocks noGrp="1"/>
          </p:cNvSpPr>
          <p:nvPr>
            <p:ph type="body" sz="quarter" idx="11"/>
          </p:nvPr>
        </p:nvSpPr>
        <p:spPr>
          <a:xfrm>
            <a:off x="457200" y="1580975"/>
            <a:ext cx="7792995" cy="3796215"/>
          </a:xfrm>
        </p:spPr>
        <p:txBody>
          <a:bodyPr/>
          <a:lstStyle/>
          <a:p>
            <a:pPr marL="288925" indent="-280988">
              <a:lnSpc>
                <a:spcPct val="107000"/>
              </a:lnSpc>
            </a:pPr>
            <a:r>
              <a:rPr lang="en-US" sz="1800" dirty="0">
                <a:effectLst/>
                <a:ea typeface="Calibri" panose="020F0502020204030204" pitchFamily="34" charset="0"/>
                <a:cs typeface="Times New Roman" panose="02020603050405020304" pitchFamily="18" charset="0"/>
              </a:rPr>
              <a:t>CPT: Helping during treatment </a:t>
            </a:r>
            <a:r>
              <a:rPr lang="en-US" sz="1800" u="sng" dirty="0">
                <a:solidFill>
                  <a:srgbClr val="0563C1"/>
                </a:solidFill>
                <a:effectLst/>
                <a:ea typeface="Calibri" panose="020F0502020204030204" pitchFamily="34" charset="0"/>
                <a:cs typeface="Times New Roman" panose="02020603050405020304" pitchFamily="18" charset="0"/>
                <a:hlinkClick r:id="rId3" tooltip="This link will take you to the &quot;Cognitive Processing Therapy: Helping During Treatment&quot; web page on the VA PTSD website."/>
              </a:rPr>
              <a:t>https://www.ptsd.va.gov/family/how_help_cpt.asp</a:t>
            </a:r>
            <a:endParaRPr lang="en-US" sz="1800" dirty="0">
              <a:effectLst/>
              <a:ea typeface="Calibri" panose="020F0502020204030204" pitchFamily="34" charset="0"/>
              <a:cs typeface="Times New Roman" panose="02020603050405020304" pitchFamily="18" charset="0"/>
            </a:endParaRPr>
          </a:p>
          <a:p>
            <a:pPr marL="288925" indent="-280988">
              <a:lnSpc>
                <a:spcPct val="107000"/>
              </a:lnSpc>
            </a:pPr>
            <a:r>
              <a:rPr lang="en-US" sz="1800" dirty="0">
                <a:effectLst/>
                <a:ea typeface="Calibri" panose="020F0502020204030204" pitchFamily="34" charset="0"/>
                <a:cs typeface="Times New Roman" panose="02020603050405020304" pitchFamily="18" charset="0"/>
              </a:rPr>
              <a:t>PE: Helping during treatment </a:t>
            </a:r>
            <a:r>
              <a:rPr lang="en-US" sz="1800" u="sng" dirty="0">
                <a:solidFill>
                  <a:srgbClr val="0563C1"/>
                </a:solidFill>
                <a:effectLst/>
                <a:ea typeface="Calibri" panose="020F0502020204030204" pitchFamily="34" charset="0"/>
                <a:cs typeface="Times New Roman" panose="02020603050405020304" pitchFamily="18" charset="0"/>
                <a:hlinkClick r:id="rId4" tooltip="This link will take you to the &quot;Prolonged Exposure: Helping During Treatment&quot; web page on the VA PTSD website."/>
              </a:rPr>
              <a:t>https://www.ptsd.va.gov/family/pe_tx.asp</a:t>
            </a:r>
            <a:endParaRPr lang="en-US" sz="1800" dirty="0">
              <a:effectLst/>
              <a:ea typeface="Calibri" panose="020F0502020204030204" pitchFamily="34" charset="0"/>
              <a:cs typeface="Times New Roman" panose="02020603050405020304" pitchFamily="18" charset="0"/>
            </a:endParaRPr>
          </a:p>
          <a:p>
            <a:pPr marL="288925" indent="-280988">
              <a:lnSpc>
                <a:spcPct val="107000"/>
              </a:lnSpc>
            </a:pPr>
            <a:r>
              <a:rPr lang="en-US" sz="1800" dirty="0">
                <a:effectLst/>
                <a:ea typeface="Calibri" panose="020F0502020204030204" pitchFamily="34" charset="0"/>
                <a:cs typeface="Times New Roman" panose="02020603050405020304" pitchFamily="18" charset="0"/>
              </a:rPr>
              <a:t>EMDR: Helping during treatment </a:t>
            </a:r>
            <a:r>
              <a:rPr lang="en-US" sz="1800" u="sng" dirty="0">
                <a:solidFill>
                  <a:srgbClr val="0563C1"/>
                </a:solidFill>
                <a:effectLst/>
                <a:ea typeface="Calibri" panose="020F0502020204030204" pitchFamily="34" charset="0"/>
                <a:cs typeface="Times New Roman" panose="02020603050405020304" pitchFamily="18" charset="0"/>
                <a:hlinkClick r:id="rId5" tooltip="This link will take you to the &quot;Eye Movement Desensitization Reprocessing: Helping During Treatment&quot; web page on the VA PTSD website."/>
              </a:rPr>
              <a:t>https://www.ptsd.va.gov/family/how_help_emdr.asp</a:t>
            </a:r>
            <a:endParaRPr lang="en-US" sz="1800" dirty="0">
              <a:effectLst/>
              <a:ea typeface="Calibri" panose="020F0502020204030204" pitchFamily="34" charset="0"/>
              <a:cs typeface="Times New Roman" panose="02020603050405020304" pitchFamily="18" charset="0"/>
            </a:endParaRPr>
          </a:p>
          <a:p>
            <a:pPr marL="288925" indent="-280988"/>
            <a:r>
              <a:rPr lang="en-US" sz="1800" dirty="0">
                <a:effectLst/>
                <a:ea typeface="Calibri" panose="020F0502020204030204" pitchFamily="34" charset="0"/>
                <a:cs typeface="Times New Roman" panose="02020603050405020304" pitchFamily="18" charset="0"/>
              </a:rPr>
              <a:t>WET: Helping during treatment </a:t>
            </a:r>
            <a:r>
              <a:rPr lang="en-US" sz="1800" u="sng" dirty="0">
                <a:solidFill>
                  <a:srgbClr val="0563C1"/>
                </a:solidFill>
                <a:effectLst/>
                <a:ea typeface="Calibri" panose="020F0502020204030204" pitchFamily="34" charset="0"/>
                <a:cs typeface="Times New Roman" panose="02020603050405020304" pitchFamily="18" charset="0"/>
                <a:hlinkClick r:id="rId6" tooltip="This link will take you to the &quot;Written Exposure Therapy: Helping During Treatment&quot; web page on the VA PTSD website."/>
              </a:rPr>
              <a:t>https://www.ptsd.va.gov/family/wet_help_treatment.asp</a:t>
            </a:r>
            <a:endParaRPr lang="en-US" dirty="0"/>
          </a:p>
        </p:txBody>
      </p:sp>
    </p:spTree>
    <p:extLst>
      <p:ext uri="{BB962C8B-B14F-4D97-AF65-F5344CB8AC3E}">
        <p14:creationId xmlns:p14="http://schemas.microsoft.com/office/powerpoint/2010/main" val="3103758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6E83E-7CAC-F099-9A6F-C8C3E1994867}"/>
              </a:ext>
            </a:extLst>
          </p:cNvPr>
          <p:cNvSpPr>
            <a:spLocks noGrp="1"/>
          </p:cNvSpPr>
          <p:nvPr>
            <p:ph type="title"/>
          </p:nvPr>
        </p:nvSpPr>
        <p:spPr/>
        <p:txBody>
          <a:bodyPr/>
          <a:lstStyle/>
          <a:p>
            <a:r>
              <a:rPr lang="en-US" dirty="0"/>
              <a:t>PTSD Treatment is Effective</a:t>
            </a:r>
          </a:p>
        </p:txBody>
      </p:sp>
      <p:sp>
        <p:nvSpPr>
          <p:cNvPr id="3" name="Content Placeholder 2">
            <a:extLst>
              <a:ext uri="{FF2B5EF4-FFF2-40B4-BE49-F238E27FC236}">
                <a16:creationId xmlns:a16="http://schemas.microsoft.com/office/drawing/2014/main" id="{10FF7D65-5997-EF4D-C316-E764DF368F46}"/>
              </a:ext>
            </a:extLst>
          </p:cNvPr>
          <p:cNvSpPr>
            <a:spLocks noGrp="1"/>
          </p:cNvSpPr>
          <p:nvPr>
            <p:ph idx="1"/>
          </p:nvPr>
        </p:nvSpPr>
        <p:spPr/>
        <p:txBody>
          <a:bodyPr/>
          <a:lstStyle/>
          <a:p>
            <a:pPr>
              <a:lnSpc>
                <a:spcPct val="107000"/>
              </a:lnSpc>
              <a:spcAft>
                <a:spcPts val="600"/>
              </a:spcAft>
            </a:pPr>
            <a:r>
              <a:rPr lang="en-US" dirty="0">
                <a:effectLst/>
                <a:ea typeface="Calibri" panose="020F0502020204030204" pitchFamily="34" charset="0"/>
                <a:cs typeface="Arial" panose="020B0604020202020204" pitchFamily="34" charset="0"/>
              </a:rPr>
              <a:t>Reduce or eliminate symptoms</a:t>
            </a:r>
          </a:p>
          <a:p>
            <a:pPr>
              <a:lnSpc>
                <a:spcPct val="107000"/>
              </a:lnSpc>
              <a:spcAft>
                <a:spcPts val="600"/>
              </a:spcAft>
            </a:pPr>
            <a:r>
              <a:rPr lang="en-US" dirty="0">
                <a:effectLst/>
                <a:ea typeface="Calibri" panose="020F0502020204030204" pitchFamily="34" charset="0"/>
                <a:cs typeface="Arial" panose="020B0604020202020204" pitchFamily="34" charset="0"/>
              </a:rPr>
              <a:t>Improve relationships</a:t>
            </a:r>
          </a:p>
          <a:p>
            <a:pPr>
              <a:lnSpc>
                <a:spcPct val="107000"/>
              </a:lnSpc>
              <a:spcAft>
                <a:spcPts val="600"/>
              </a:spcAft>
            </a:pPr>
            <a:r>
              <a:rPr lang="en-US" dirty="0">
                <a:effectLst/>
                <a:ea typeface="Calibri" panose="020F0502020204030204" pitchFamily="34" charset="0"/>
                <a:cs typeface="Arial" panose="020B0604020202020204" pitchFamily="34" charset="0"/>
              </a:rPr>
              <a:t>Cope with life’s ups and downs</a:t>
            </a:r>
          </a:p>
          <a:p>
            <a:pPr>
              <a:spcAft>
                <a:spcPts val="600"/>
              </a:spcAft>
            </a:pPr>
            <a:r>
              <a:rPr lang="en-US" dirty="0">
                <a:effectLst/>
                <a:ea typeface="Calibri" panose="020F0502020204030204" pitchFamily="34" charset="0"/>
                <a:cs typeface="Arial" panose="020B0604020202020204" pitchFamily="34" charset="0"/>
              </a:rPr>
              <a:t>Find hope for the future</a:t>
            </a:r>
            <a:r>
              <a:rPr lang="en-US" dirty="0">
                <a:effectLst/>
              </a:rPr>
              <a:t> </a:t>
            </a:r>
            <a:endParaRPr lang="en-US" dirty="0"/>
          </a:p>
        </p:txBody>
      </p:sp>
      <p:sp>
        <p:nvSpPr>
          <p:cNvPr id="6" name="Text Placeholder 5">
            <a:extLst>
              <a:ext uri="{FF2B5EF4-FFF2-40B4-BE49-F238E27FC236}">
                <a16:creationId xmlns:a16="http://schemas.microsoft.com/office/drawing/2014/main" id="{F30C2375-5665-47CC-A190-A44F93E8CD5B}"/>
              </a:ext>
            </a:extLst>
          </p:cNvPr>
          <p:cNvSpPr>
            <a:spLocks noGrp="1"/>
          </p:cNvSpPr>
          <p:nvPr>
            <p:ph type="body" sz="quarter" idx="10"/>
          </p:nvPr>
        </p:nvSpPr>
        <p:spPr/>
        <p:txBody>
          <a:bodyPr/>
          <a:lstStyle/>
          <a:p>
            <a:r>
              <a:rPr lang="en-US" dirty="0"/>
              <a:t>Go to </a:t>
            </a:r>
            <a:r>
              <a:rPr lang="en-US" sz="1100" dirty="0">
                <a:latin typeface="+mn-lt"/>
                <a:ea typeface="Franklin Gothic Book" charset="0"/>
                <a:cs typeface="Franklin Gothic Book" charset="0"/>
              </a:rPr>
              <a:t>YouTube to view the </a:t>
            </a:r>
            <a:r>
              <a:rPr lang="en-US" sz="1100" i="1" u="sng" dirty="0">
                <a:solidFill>
                  <a:schemeClr val="accent1">
                    <a:lumMod val="75000"/>
                  </a:schemeClr>
                </a:solidFill>
                <a:latin typeface="+mn-lt"/>
                <a:ea typeface="Franklin Gothic Book" charset="0"/>
                <a:cs typeface="Franklin Gothic Book" charset="0"/>
                <a:hlinkClick r:id="rId3" tooltip="This link will take you to YouTube to view the &quot;It feels beautiful&quot; video."/>
              </a:rPr>
              <a:t>It feels beautiful</a:t>
            </a:r>
            <a:r>
              <a:rPr lang="en-US" sz="1100" dirty="0">
                <a:solidFill>
                  <a:schemeClr val="accent1">
                    <a:lumMod val="75000"/>
                  </a:schemeClr>
                </a:solidFill>
                <a:latin typeface="+mn-lt"/>
                <a:ea typeface="Franklin Gothic Book" charset="0"/>
                <a:cs typeface="Franklin Gothic Book" charset="0"/>
                <a:hlinkClick r:id="rId3" tooltip="This link will take you to YouTube to view the &quot;It feels beautiful&quot; video."/>
              </a:rPr>
              <a:t> </a:t>
            </a:r>
            <a:r>
              <a:rPr lang="en-US" sz="1100" dirty="0">
                <a:latin typeface="+mn-lt"/>
                <a:ea typeface="Franklin Gothic Book" charset="0"/>
                <a:cs typeface="Franklin Gothic Book" charset="0"/>
              </a:rPr>
              <a:t>video</a:t>
            </a:r>
          </a:p>
          <a:p>
            <a:endParaRPr lang="en-US" dirty="0"/>
          </a:p>
        </p:txBody>
      </p:sp>
    </p:spTree>
    <p:extLst>
      <p:ext uri="{BB962C8B-B14F-4D97-AF65-F5344CB8AC3E}">
        <p14:creationId xmlns:p14="http://schemas.microsoft.com/office/powerpoint/2010/main" val="3733077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b">
            <a:normAutofit/>
          </a:bodyPr>
          <a:lstStyle/>
          <a:p>
            <a:r>
              <a:rPr lang="en-US" dirty="0"/>
              <a:t>Trauma-focused Therapy is Best</a:t>
            </a:r>
          </a:p>
        </p:txBody>
      </p:sp>
      <p:sp>
        <p:nvSpPr>
          <p:cNvPr id="8" name="Content Placeholder 7">
            <a:extLst>
              <a:ext uri="{FF2B5EF4-FFF2-40B4-BE49-F238E27FC236}">
                <a16:creationId xmlns:a16="http://schemas.microsoft.com/office/drawing/2014/main" id="{DDD3B4CA-366C-0F8F-5691-B93106BA1F40}"/>
              </a:ext>
            </a:extLst>
          </p:cNvPr>
          <p:cNvSpPr>
            <a:spLocks noGrp="1"/>
          </p:cNvSpPr>
          <p:nvPr>
            <p:ph idx="1"/>
          </p:nvPr>
        </p:nvSpPr>
        <p:spPr/>
        <p:txBody>
          <a:bodyPr/>
          <a:lstStyle/>
          <a:p>
            <a:r>
              <a:rPr lang="en-US" dirty="0"/>
              <a:t>Trauma-focused therapy is effective</a:t>
            </a:r>
          </a:p>
          <a:p>
            <a:r>
              <a:rPr lang="en-US" dirty="0"/>
              <a:t>Memories of the trauma are the focus</a:t>
            </a:r>
          </a:p>
          <a:p>
            <a:r>
              <a:rPr lang="en-US" dirty="0"/>
              <a:t>Relief can come in a matter of weeks</a:t>
            </a:r>
          </a:p>
          <a:p>
            <a:r>
              <a:rPr lang="en-US" dirty="0"/>
              <a:t>Relief can last after treatment is over</a:t>
            </a:r>
          </a:p>
        </p:txBody>
      </p:sp>
      <p:sp>
        <p:nvSpPr>
          <p:cNvPr id="5" name="Text Placeholder 2">
            <a:extLst>
              <a:ext uri="{FF2B5EF4-FFF2-40B4-BE49-F238E27FC236}">
                <a16:creationId xmlns:a16="http://schemas.microsoft.com/office/drawing/2014/main" id="{0A63BA94-3B8E-4113-1E97-15D0E00D0282}"/>
              </a:ext>
            </a:extLst>
          </p:cNvPr>
          <p:cNvSpPr>
            <a:spLocks noGrp="1"/>
          </p:cNvSpPr>
          <p:nvPr>
            <p:ph type="body" sz="quarter" idx="10"/>
          </p:nvPr>
        </p:nvSpPr>
        <p:spPr>
          <a:xfrm>
            <a:off x="4091943" y="5386646"/>
            <a:ext cx="5052058" cy="486254"/>
          </a:xfrm>
        </p:spPr>
        <p:txBody>
          <a:bodyPr/>
          <a:lstStyle/>
          <a:p>
            <a:pPr>
              <a:lnSpc>
                <a:spcPts val="1420"/>
              </a:lnSpc>
            </a:pPr>
            <a:r>
              <a:rPr lang="en-US" sz="1100" dirty="0">
                <a:latin typeface="+mn-lt"/>
                <a:ea typeface="Franklin Gothic Book" charset="0"/>
                <a:cs typeface="Franklin Gothic Book" charset="0"/>
              </a:rPr>
              <a:t>View the YouTube video </a:t>
            </a:r>
            <a:r>
              <a:rPr lang="en-US" sz="1100" i="1" u="sng" dirty="0">
                <a:solidFill>
                  <a:schemeClr val="accent1">
                    <a:lumMod val="75000"/>
                  </a:schemeClr>
                </a:solidFill>
                <a:latin typeface="+mn-lt"/>
                <a:ea typeface="Franklin Gothic Book" charset="0"/>
                <a:cs typeface="Franklin Gothic Book" charset="0"/>
                <a:hlinkClick r:id="rId3" tooltip="This link will take you to YouTube to view the &quot;YouTube [Counseling] allowed me to see things  a little bit differently and a little clearer&quot; video."/>
              </a:rPr>
              <a:t>[Counseling] allowed me to see things </a:t>
            </a:r>
            <a:br>
              <a:rPr lang="en-US" sz="1100" i="1" u="sng" dirty="0">
                <a:solidFill>
                  <a:schemeClr val="accent1">
                    <a:lumMod val="75000"/>
                  </a:schemeClr>
                </a:solidFill>
                <a:latin typeface="+mn-lt"/>
                <a:ea typeface="Franklin Gothic Book" charset="0"/>
                <a:cs typeface="Franklin Gothic Book" charset="0"/>
                <a:hlinkClick r:id="rId3" tooltip="This link will take you to YouTube to view the &quot;YouTube [Counseling] allowed me to see things  a little bit differently and a little clearer&quot; video."/>
              </a:rPr>
            </a:br>
            <a:r>
              <a:rPr lang="en-US" sz="1100" i="1" u="sng" dirty="0">
                <a:solidFill>
                  <a:schemeClr val="accent1">
                    <a:lumMod val="75000"/>
                  </a:schemeClr>
                </a:solidFill>
                <a:latin typeface="+mn-lt"/>
                <a:ea typeface="Franklin Gothic Book" charset="0"/>
                <a:cs typeface="Franklin Gothic Book" charset="0"/>
                <a:hlinkClick r:id="rId3" tooltip="This link will take you to YouTube to view the &quot;YouTube [Counseling] allowed me to see things  a little bit differently and a little clearer&quot; video."/>
              </a:rPr>
              <a:t>a little bit differently and a little clearer</a:t>
            </a:r>
            <a:endParaRPr lang="en-US" sz="1100" i="1" u="sng" dirty="0">
              <a:solidFill>
                <a:schemeClr val="accent1">
                  <a:lumMod val="75000"/>
                </a:schemeClr>
              </a:solidFill>
              <a:latin typeface="+mn-lt"/>
              <a:ea typeface="Franklin Gothic Book" charset="0"/>
              <a:cs typeface="Franklin Gothic Book" charset="0"/>
            </a:endParaRPr>
          </a:p>
        </p:txBody>
      </p:sp>
    </p:spTree>
    <p:extLst>
      <p:ext uri="{BB962C8B-B14F-4D97-AF65-F5344CB8AC3E}">
        <p14:creationId xmlns:p14="http://schemas.microsoft.com/office/powerpoint/2010/main" val="2530560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Most Effective Therapies</a:t>
            </a:r>
          </a:p>
        </p:txBody>
      </p:sp>
      <p:graphicFrame>
        <p:nvGraphicFramePr>
          <p:cNvPr id="7" name="Table 7">
            <a:extLst>
              <a:ext uri="{FF2B5EF4-FFF2-40B4-BE49-F238E27FC236}">
                <a16:creationId xmlns:a16="http://schemas.microsoft.com/office/drawing/2014/main" id="{07B253CF-FDAB-43EF-18FD-D7FF4C01A32C}"/>
              </a:ext>
            </a:extLst>
          </p:cNvPr>
          <p:cNvGraphicFramePr>
            <a:graphicFrameLocks noGrp="1"/>
          </p:cNvGraphicFramePr>
          <p:nvPr>
            <p:ph idx="1"/>
            <p:extLst>
              <p:ext uri="{D42A27DB-BD31-4B8C-83A1-F6EECF244321}">
                <p14:modId xmlns:p14="http://schemas.microsoft.com/office/powerpoint/2010/main" val="1954089977"/>
              </p:ext>
            </p:extLst>
          </p:nvPr>
        </p:nvGraphicFramePr>
        <p:xfrm>
          <a:off x="457200" y="1754188"/>
          <a:ext cx="8229600" cy="2493012"/>
        </p:xfrm>
        <a:graphic>
          <a:graphicData uri="http://schemas.openxmlformats.org/drawingml/2006/table">
            <a:tbl>
              <a:tblPr firstRow="1" bandRow="1" bandCol="1">
                <a:tableStyleId>{5C22544A-7EE6-4342-B048-85BDC9FD1C3A}</a:tableStyleId>
              </a:tblPr>
              <a:tblGrid>
                <a:gridCol w="2743200">
                  <a:extLst>
                    <a:ext uri="{9D8B030D-6E8A-4147-A177-3AD203B41FA5}">
                      <a16:colId xmlns:a16="http://schemas.microsoft.com/office/drawing/2014/main" val="1811932353"/>
                    </a:ext>
                  </a:extLst>
                </a:gridCol>
                <a:gridCol w="2743200">
                  <a:extLst>
                    <a:ext uri="{9D8B030D-6E8A-4147-A177-3AD203B41FA5}">
                      <a16:colId xmlns:a16="http://schemas.microsoft.com/office/drawing/2014/main" val="2931740386"/>
                    </a:ext>
                  </a:extLst>
                </a:gridCol>
                <a:gridCol w="2743200">
                  <a:extLst>
                    <a:ext uri="{9D8B030D-6E8A-4147-A177-3AD203B41FA5}">
                      <a16:colId xmlns:a16="http://schemas.microsoft.com/office/drawing/2014/main" val="836336278"/>
                    </a:ext>
                  </a:extLst>
                </a:gridCol>
              </a:tblGrid>
              <a:tr h="871062">
                <a:tc>
                  <a:txBody>
                    <a:bodyPr/>
                    <a:lstStyle/>
                    <a:p>
                      <a:pPr marL="0" marR="0">
                        <a:lnSpc>
                          <a:spcPct val="107000"/>
                        </a:lnSpc>
                        <a:spcBef>
                          <a:spcPts val="0"/>
                        </a:spcBef>
                        <a:spcAft>
                          <a:spcPts val="0"/>
                        </a:spcAft>
                      </a:pPr>
                      <a:r>
                        <a:rPr lang="en-US" sz="1400" b="1" dirty="0">
                          <a:effectLst/>
                          <a:latin typeface="+mn-lt"/>
                          <a:ea typeface="Calibri" panose="020F0502020204030204" pitchFamily="34" charset="0"/>
                          <a:cs typeface="Arial" panose="020B0604020202020204" pitchFamily="34" charset="0"/>
                        </a:rPr>
                        <a:t>Cognitive Processing Therapy </a:t>
                      </a:r>
                    </a:p>
                  </a:txBody>
                  <a:tcPr marB="137160" anchor="b">
                    <a:lnB w="38100" cap="flat" cmpd="sng" algn="ctr">
                      <a:solidFill>
                        <a:srgbClr val="05A1E5"/>
                      </a:solidFill>
                      <a:prstDash val="solid"/>
                      <a:round/>
                      <a:headEnd type="none" w="med" len="med"/>
                      <a:tailEnd type="none" w="med" len="med"/>
                    </a:lnB>
                    <a:solidFill>
                      <a:srgbClr val="1E598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effectLst/>
                          <a:latin typeface="+mn-lt"/>
                          <a:ea typeface="Calibri" panose="020F0502020204030204" pitchFamily="34" charset="0"/>
                          <a:cs typeface="Arial" panose="020B0604020202020204" pitchFamily="34" charset="0"/>
                        </a:rPr>
                        <a:t>Prolonged Exposure Therapy </a:t>
                      </a:r>
                    </a:p>
                  </a:txBody>
                  <a:tcPr marB="137160" anchor="b">
                    <a:lnB w="38100" cap="flat" cmpd="sng" algn="ctr">
                      <a:solidFill>
                        <a:srgbClr val="05A1E5"/>
                      </a:solidFill>
                      <a:prstDash val="solid"/>
                      <a:round/>
                      <a:headEnd type="none" w="med" len="med"/>
                      <a:tailEnd type="none" w="med" len="med"/>
                    </a:lnB>
                    <a:solidFill>
                      <a:srgbClr val="1E598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effectLst/>
                          <a:latin typeface="+mn-lt"/>
                          <a:ea typeface="Calibri" panose="020F0502020204030204" pitchFamily="34" charset="0"/>
                          <a:cs typeface="Arial" panose="020B0604020202020204" pitchFamily="34" charset="0"/>
                        </a:rPr>
                        <a:t>Eye Movement Desensitization and Reprocessing (EMDR)</a:t>
                      </a:r>
                    </a:p>
                  </a:txBody>
                  <a:tcPr marB="137160" anchor="b">
                    <a:lnB w="38100" cap="flat" cmpd="sng" algn="ctr">
                      <a:solidFill>
                        <a:srgbClr val="05A1E5"/>
                      </a:solidFill>
                      <a:prstDash val="solid"/>
                      <a:round/>
                      <a:headEnd type="none" w="med" len="med"/>
                      <a:tailEnd type="none" w="med" len="med"/>
                    </a:lnB>
                    <a:solidFill>
                      <a:srgbClr val="1E5981"/>
                    </a:solidFill>
                  </a:tcPr>
                </a:tc>
                <a:extLst>
                  <a:ext uri="{0D108BD9-81ED-4DB2-BD59-A6C34878D82A}">
                    <a16:rowId xmlns:a16="http://schemas.microsoft.com/office/drawing/2014/main" val="3874781162"/>
                  </a:ext>
                </a:extLst>
              </a:tr>
              <a:tr h="1621950">
                <a:tc>
                  <a:txBody>
                    <a:bodyPr/>
                    <a:lstStyle/>
                    <a:p>
                      <a:pPr marL="0" marR="0" lvl="0" indent="0" algn="l" defTabSz="457200" rtl="0" eaLnBrk="1" fontAlgn="auto" latinLnBrk="0" hangingPunct="1">
                        <a:lnSpc>
                          <a:spcPts val="1840"/>
                        </a:lnSpc>
                        <a:spcBef>
                          <a:spcPts val="0"/>
                        </a:spcBef>
                        <a:spcAft>
                          <a:spcPts val="0"/>
                        </a:spcAft>
                        <a:buClrTx/>
                        <a:buSzTx/>
                        <a:buFontTx/>
                        <a:buNone/>
                        <a:tabLst/>
                        <a:defRPr/>
                      </a:pPr>
                      <a:r>
                        <a:rPr lang="en-US" sz="1200" dirty="0">
                          <a:effectLst/>
                          <a:latin typeface="+mn-lt"/>
                          <a:ea typeface="Calibri" panose="020F0502020204030204" pitchFamily="34" charset="0"/>
                          <a:cs typeface="Arial" panose="020B0604020202020204" pitchFamily="34" charset="0"/>
                        </a:rPr>
                        <a:t>helps people recognize how trauma has changed their view about themselves, others, and the world and helps them to recognize the negative thoughts that are created by the trauma</a:t>
                      </a:r>
                    </a:p>
                  </a:txBody>
                  <a:tcPr marT="137160">
                    <a:lnT w="38100" cap="flat" cmpd="sng" algn="ctr">
                      <a:solidFill>
                        <a:srgbClr val="05A1E5"/>
                      </a:solidFill>
                      <a:prstDash val="solid"/>
                      <a:round/>
                      <a:headEnd type="none" w="med" len="med"/>
                      <a:tailEnd type="none" w="med" len="med"/>
                    </a:lnT>
                    <a:solidFill>
                      <a:schemeClr val="accent1">
                        <a:tint val="40000"/>
                        <a:alpha val="49607"/>
                      </a:schemeClr>
                    </a:solidFill>
                  </a:tcPr>
                </a:tc>
                <a:tc>
                  <a:txBody>
                    <a:bodyPr/>
                    <a:lstStyle/>
                    <a:p>
                      <a:pPr marL="0" marR="0" lvl="0" indent="0" algn="l" defTabSz="457200" rtl="0" eaLnBrk="1" fontAlgn="auto" latinLnBrk="0" hangingPunct="1">
                        <a:lnSpc>
                          <a:spcPts val="1840"/>
                        </a:lnSpc>
                        <a:spcBef>
                          <a:spcPts val="0"/>
                        </a:spcBef>
                        <a:spcAft>
                          <a:spcPts val="0"/>
                        </a:spcAft>
                        <a:buClrTx/>
                        <a:buSzTx/>
                        <a:buFontTx/>
                        <a:buNone/>
                        <a:tabLst/>
                        <a:defRPr/>
                      </a:pPr>
                      <a:r>
                        <a:rPr lang="en-US" sz="1200" dirty="0">
                          <a:effectLst/>
                          <a:latin typeface="+mn-lt"/>
                          <a:ea typeface="Calibri" panose="020F0502020204030204" pitchFamily="34" charset="0"/>
                          <a:cs typeface="Arial" panose="020B0604020202020204" pitchFamily="34" charset="0"/>
                        </a:rPr>
                        <a:t>teaches people how to confront memories, feelings, and situations they have avoided since the trauma</a:t>
                      </a:r>
                    </a:p>
                  </a:txBody>
                  <a:tcPr marT="137160">
                    <a:lnT w="38100" cap="flat" cmpd="sng" algn="ctr">
                      <a:solidFill>
                        <a:srgbClr val="05A1E5"/>
                      </a:solidFill>
                      <a:prstDash val="solid"/>
                      <a:round/>
                      <a:headEnd type="none" w="med" len="med"/>
                      <a:tailEnd type="none" w="med" len="med"/>
                    </a:lnT>
                    <a:solidFill>
                      <a:schemeClr val="accent1">
                        <a:tint val="40000"/>
                        <a:alpha val="49607"/>
                      </a:schemeClr>
                    </a:solidFill>
                  </a:tcPr>
                </a:tc>
                <a:tc>
                  <a:txBody>
                    <a:bodyPr/>
                    <a:lstStyle/>
                    <a:p>
                      <a:pPr marL="0" marR="0" lvl="0" indent="0" algn="l" defTabSz="457200" rtl="0" eaLnBrk="1" fontAlgn="auto" latinLnBrk="0" hangingPunct="1">
                        <a:lnSpc>
                          <a:spcPts val="1840"/>
                        </a:lnSpc>
                        <a:spcBef>
                          <a:spcPts val="0"/>
                        </a:spcBef>
                        <a:spcAft>
                          <a:spcPts val="0"/>
                        </a:spcAft>
                        <a:buClrTx/>
                        <a:buSzTx/>
                        <a:buFontTx/>
                        <a:buNone/>
                        <a:tabLst/>
                        <a:defRPr/>
                      </a:pPr>
                      <a:r>
                        <a:rPr lang="en-US" sz="1200" dirty="0">
                          <a:effectLst/>
                          <a:latin typeface="+mn-lt"/>
                          <a:ea typeface="Calibri" panose="020F0502020204030204" pitchFamily="34" charset="0"/>
                          <a:cs typeface="Arial" panose="020B0604020202020204" pitchFamily="34" charset="0"/>
                        </a:rPr>
                        <a:t>helps people process the trauma by paying attention to a back-and-forth movement or sound while calling to mind the upsetting memory until shifts occur in the way that memory is experienced</a:t>
                      </a:r>
                    </a:p>
                  </a:txBody>
                  <a:tcPr marT="137160">
                    <a:lnT w="38100" cap="flat" cmpd="sng" algn="ctr">
                      <a:solidFill>
                        <a:srgbClr val="05A1E5"/>
                      </a:solidFill>
                      <a:prstDash val="solid"/>
                      <a:round/>
                      <a:headEnd type="none" w="med" len="med"/>
                      <a:tailEnd type="none" w="med" len="med"/>
                    </a:lnT>
                    <a:solidFill>
                      <a:schemeClr val="accent1">
                        <a:tint val="40000"/>
                        <a:alpha val="49607"/>
                      </a:schemeClr>
                    </a:solidFill>
                  </a:tcPr>
                </a:tc>
                <a:extLst>
                  <a:ext uri="{0D108BD9-81ED-4DB2-BD59-A6C34878D82A}">
                    <a16:rowId xmlns:a16="http://schemas.microsoft.com/office/drawing/2014/main" val="3016930966"/>
                  </a:ext>
                </a:extLst>
              </a:tr>
            </a:tbl>
          </a:graphicData>
        </a:graphic>
      </p:graphicFrame>
      <p:sp>
        <p:nvSpPr>
          <p:cNvPr id="9" name="Text Placeholder 8">
            <a:extLst>
              <a:ext uri="{FF2B5EF4-FFF2-40B4-BE49-F238E27FC236}">
                <a16:creationId xmlns:a16="http://schemas.microsoft.com/office/drawing/2014/main" id="{C928BA16-8125-121F-249E-3CF7EFB2D0FF}"/>
              </a:ext>
            </a:extLst>
          </p:cNvPr>
          <p:cNvSpPr>
            <a:spLocks noGrp="1"/>
          </p:cNvSpPr>
          <p:nvPr>
            <p:ph type="body" sz="quarter" idx="10"/>
          </p:nvPr>
        </p:nvSpPr>
        <p:spPr>
          <a:xfrm>
            <a:off x="1144774" y="4411271"/>
            <a:ext cx="1821297" cy="771533"/>
          </a:xfrm>
        </p:spPr>
        <p:txBody>
          <a:bodyPr/>
          <a:lstStyle/>
          <a:p>
            <a:r>
              <a:rPr lang="en-US" sz="1100" dirty="0">
                <a:effectLst/>
                <a:latin typeface="+mn-lt"/>
                <a:ea typeface="Calibri" panose="020F0502020204030204" pitchFamily="34" charset="0"/>
                <a:cs typeface="Arial" panose="020B0604020202020204" pitchFamily="34" charset="0"/>
              </a:rPr>
              <a:t>Watch the </a:t>
            </a:r>
            <a:r>
              <a:rPr lang="en-US" sz="1100" dirty="0">
                <a:solidFill>
                  <a:srgbClr val="037CC2"/>
                </a:solidFill>
                <a:effectLst/>
                <a:latin typeface="+mn-lt"/>
                <a:ea typeface="Calibri" panose="020F0502020204030204" pitchFamily="34" charset="0"/>
                <a:cs typeface="Arial" panose="020B0604020202020204" pitchFamily="34" charset="0"/>
                <a:hlinkClick r:id="rId3" tooltip="This link will take you to the VA's PTSD website to view the &quot;Cognitive Processing Therapy&quot; video.">
                  <a:extLst>
                    <a:ext uri="{A12FA001-AC4F-418D-AE19-62706E023703}">
                      <ahyp:hlinkClr xmlns:ahyp="http://schemas.microsoft.com/office/drawing/2018/hyperlinkcolor" val="tx"/>
                    </a:ext>
                  </a:extLst>
                </a:hlinkClick>
              </a:rPr>
              <a:t>Cognitive Processing Therapy</a:t>
            </a:r>
            <a:r>
              <a:rPr lang="en-US" sz="1100" dirty="0">
                <a:solidFill>
                  <a:srgbClr val="037CC2"/>
                </a:solidFill>
                <a:effectLst/>
                <a:latin typeface="+mn-lt"/>
                <a:ea typeface="Calibri" panose="020F0502020204030204" pitchFamily="34" charset="0"/>
                <a:cs typeface="Arial" panose="020B0604020202020204" pitchFamily="34" charset="0"/>
              </a:rPr>
              <a:t> </a:t>
            </a:r>
            <a:r>
              <a:rPr lang="en-US" sz="1100" dirty="0">
                <a:effectLst/>
                <a:latin typeface="+mn-lt"/>
                <a:ea typeface="Calibri" panose="020F0502020204030204" pitchFamily="34" charset="0"/>
                <a:cs typeface="Arial" panose="020B0604020202020204" pitchFamily="34" charset="0"/>
              </a:rPr>
              <a:t>video </a:t>
            </a:r>
          </a:p>
        </p:txBody>
      </p:sp>
      <p:sp>
        <p:nvSpPr>
          <p:cNvPr id="13" name="Text Placeholder 12">
            <a:extLst>
              <a:ext uri="{FF2B5EF4-FFF2-40B4-BE49-F238E27FC236}">
                <a16:creationId xmlns:a16="http://schemas.microsoft.com/office/drawing/2014/main" id="{22348BBE-FF3F-E270-CA7F-7C0A7A385633}"/>
              </a:ext>
            </a:extLst>
          </p:cNvPr>
          <p:cNvSpPr>
            <a:spLocks noGrp="1"/>
          </p:cNvSpPr>
          <p:nvPr>
            <p:ph type="body" sz="quarter" idx="11"/>
          </p:nvPr>
        </p:nvSpPr>
        <p:spPr>
          <a:xfrm>
            <a:off x="3892783" y="4411271"/>
            <a:ext cx="1809750" cy="830262"/>
          </a:xfrm>
        </p:spPr>
        <p:txBody>
          <a:bodyPr/>
          <a:lstStyle/>
          <a:p>
            <a:r>
              <a:rPr lang="en-US" sz="1100" dirty="0">
                <a:effectLst/>
                <a:latin typeface="+mn-lt"/>
                <a:ea typeface="Calibri" panose="020F0502020204030204" pitchFamily="34" charset="0"/>
                <a:cs typeface="Arial" panose="020B0604020202020204" pitchFamily="34" charset="0"/>
              </a:rPr>
              <a:t>To learn more, view the </a:t>
            </a:r>
            <a:r>
              <a:rPr lang="en-US" sz="1100" u="sng" dirty="0">
                <a:solidFill>
                  <a:srgbClr val="037CC2"/>
                </a:solidFill>
                <a:effectLst/>
                <a:latin typeface="+mn-lt"/>
                <a:ea typeface="Calibri" panose="020F0502020204030204" pitchFamily="34" charset="0"/>
                <a:cs typeface="Arial" panose="020B0604020202020204" pitchFamily="34" charset="0"/>
                <a:hlinkClick r:id="rId4" tooltip="This link will take you to the &quot;Prolonged Exposure Therapy&quot; video on the VA PTSD website."/>
              </a:rPr>
              <a:t>Prolonged Exposure Therapy</a:t>
            </a:r>
            <a:r>
              <a:rPr lang="en-US" sz="1100" dirty="0">
                <a:effectLst/>
                <a:latin typeface="+mn-lt"/>
                <a:ea typeface="Calibri" panose="020F0502020204030204" pitchFamily="34" charset="0"/>
                <a:cs typeface="Arial" panose="020B0604020202020204" pitchFamily="34" charset="0"/>
                <a:hlinkClick r:id="rId4" tooltip="This link will take you to the &quot;Prolonged Exposure Therapy&quot; video on the VA PTSD website."/>
              </a:rPr>
              <a:t> </a:t>
            </a:r>
            <a:r>
              <a:rPr lang="en-US" sz="1100" dirty="0">
                <a:effectLst/>
                <a:latin typeface="+mn-lt"/>
                <a:ea typeface="Calibri" panose="020F0502020204030204" pitchFamily="34" charset="0"/>
                <a:cs typeface="Arial" panose="020B0604020202020204" pitchFamily="34" charset="0"/>
              </a:rPr>
              <a:t>video</a:t>
            </a:r>
          </a:p>
        </p:txBody>
      </p:sp>
      <p:sp>
        <p:nvSpPr>
          <p:cNvPr id="14" name="Text Placeholder 13">
            <a:extLst>
              <a:ext uri="{FF2B5EF4-FFF2-40B4-BE49-F238E27FC236}">
                <a16:creationId xmlns:a16="http://schemas.microsoft.com/office/drawing/2014/main" id="{244E143D-439B-F864-F9F7-85ACE9DB8160}"/>
              </a:ext>
            </a:extLst>
          </p:cNvPr>
          <p:cNvSpPr>
            <a:spLocks noGrp="1"/>
          </p:cNvSpPr>
          <p:nvPr>
            <p:ph type="body" sz="quarter" idx="12"/>
          </p:nvPr>
        </p:nvSpPr>
        <p:spPr>
          <a:xfrm>
            <a:off x="6614378" y="4411271"/>
            <a:ext cx="2012950" cy="830262"/>
          </a:xfrm>
        </p:spPr>
        <p:txBody>
          <a:bodyPr/>
          <a:lstStyle/>
          <a:p>
            <a:r>
              <a:rPr lang="en-US" dirty="0"/>
              <a:t>View the </a:t>
            </a:r>
            <a:r>
              <a:rPr lang="en-US" sz="1100" u="sng" dirty="0">
                <a:solidFill>
                  <a:srgbClr val="0563C1"/>
                </a:solidFill>
                <a:effectLst/>
                <a:latin typeface="+mn-lt"/>
                <a:ea typeface="Calibri" panose="020F0502020204030204" pitchFamily="34" charset="0"/>
                <a:cs typeface="Arial" panose="020B0604020202020204" pitchFamily="34" charset="0"/>
                <a:hlinkClick r:id="rId5" tooltip="This link will take you to the &quot;EMDR&quot; video on the VA PTSD website."/>
              </a:rPr>
              <a:t>EMDR</a:t>
            </a:r>
            <a:r>
              <a:rPr lang="en-US" dirty="0">
                <a:solidFill>
                  <a:srgbClr val="0563C1"/>
                </a:solidFill>
                <a:ea typeface="Calibri" panose="020F0502020204030204" pitchFamily="34" charset="0"/>
                <a:cs typeface="Arial" panose="020B0604020202020204" pitchFamily="34" charset="0"/>
              </a:rPr>
              <a:t> </a:t>
            </a:r>
            <a:r>
              <a:rPr lang="en-US" dirty="0"/>
              <a:t>video</a:t>
            </a:r>
          </a:p>
        </p:txBody>
      </p:sp>
    </p:spTree>
    <p:extLst>
      <p:ext uri="{BB962C8B-B14F-4D97-AF65-F5344CB8AC3E}">
        <p14:creationId xmlns:p14="http://schemas.microsoft.com/office/powerpoint/2010/main" val="3517494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Trauma-focused psychotherapy works.</a:t>
            </a:r>
          </a:p>
        </p:txBody>
      </p:sp>
      <p:pic>
        <p:nvPicPr>
          <p:cNvPr id="7" name="Content Placeholder 6" descr="Cognitive Behavioral Therapy (CBT) Works&#10;&#10;Bar Graph. PTSD Symptoms (Clinician Administered PTSD Scale). From 0 to 90 Prolonged Exposure: Pre-Treatment 73, Post-Treatment 43, 9 Month Follow-up 45, and 5-10 Years 25. Cognitive Processing Therapy: Pre-Treatment 72, Post-Treatment 38, 9 Month Follow-up 41, and 5-10 Years 25. ">
            <a:extLst>
              <a:ext uri="{FF2B5EF4-FFF2-40B4-BE49-F238E27FC236}">
                <a16:creationId xmlns:a16="http://schemas.microsoft.com/office/drawing/2014/main" id="{4E517EC5-FDDF-473A-AFE0-66C9B7205CA5}"/>
              </a:ext>
            </a:extLst>
          </p:cNvPr>
          <p:cNvPicPr>
            <a:picLocks noGrp="1" noChangeAspect="1"/>
          </p:cNvPicPr>
          <p:nvPr>
            <p:ph idx="1"/>
          </p:nvPr>
        </p:nvPicPr>
        <p:blipFill rotWithShape="1">
          <a:blip r:embed="rId3" cstate="hqprint">
            <a:extLst>
              <a:ext uri="{28A0092B-C50C-407E-A947-70E740481C1C}">
                <a14:useLocalDpi xmlns:a14="http://schemas.microsoft.com/office/drawing/2010/main"/>
              </a:ext>
            </a:extLst>
          </a:blip>
          <a:stretch/>
        </p:blipFill>
        <p:spPr>
          <a:xfrm>
            <a:off x="1097280" y="1581912"/>
            <a:ext cx="6828536" cy="3569462"/>
          </a:xfrm>
        </p:spPr>
      </p:pic>
      <p:sp>
        <p:nvSpPr>
          <p:cNvPr id="6" name="TextBox 5">
            <a:extLst>
              <a:ext uri="{FF2B5EF4-FFF2-40B4-BE49-F238E27FC236}">
                <a16:creationId xmlns:a16="http://schemas.microsoft.com/office/drawing/2014/main" id="{36AA7B7C-05AD-DB48-A0CE-F5F3227D71FE}"/>
              </a:ext>
            </a:extLst>
          </p:cNvPr>
          <p:cNvSpPr txBox="1"/>
          <p:nvPr/>
        </p:nvSpPr>
        <p:spPr>
          <a:xfrm>
            <a:off x="517638" y="5333185"/>
            <a:ext cx="6835599" cy="366575"/>
          </a:xfrm>
          <a:prstGeom prst="rect">
            <a:avLst/>
          </a:prstGeom>
          <a:noFill/>
        </p:spPr>
        <p:txBody>
          <a:bodyPr wrap="square" rtlCol="0">
            <a:spAutoFit/>
          </a:bodyPr>
          <a:lstStyle/>
          <a:p>
            <a:r>
              <a:rPr lang="en-US" sz="900" dirty="0" err="1">
                <a:latin typeface="+mn-lt"/>
              </a:rPr>
              <a:t>Resick</a:t>
            </a:r>
            <a:r>
              <a:rPr lang="en-US" sz="900" dirty="0">
                <a:latin typeface="+mn-lt"/>
              </a:rPr>
              <a:t>, Patricia A: </a:t>
            </a:r>
            <a:r>
              <a:rPr lang="en-US" sz="900" dirty="0" err="1">
                <a:latin typeface="+mn-lt"/>
              </a:rPr>
              <a:t>Nishith</a:t>
            </a:r>
            <a:r>
              <a:rPr lang="en-US" sz="900" dirty="0">
                <a:latin typeface="+mn-lt"/>
              </a:rPr>
              <a:t>, </a:t>
            </a:r>
            <a:r>
              <a:rPr lang="en-US" sz="900" dirty="0" err="1">
                <a:latin typeface="+mn-lt"/>
              </a:rPr>
              <a:t>Pallavi</a:t>
            </a:r>
            <a:r>
              <a:rPr lang="en-US" sz="900" dirty="0">
                <a:latin typeface="+mn-lt"/>
              </a:rPr>
              <a:t>: Weaver, Terri L: </a:t>
            </a:r>
            <a:r>
              <a:rPr lang="en-US" sz="900" dirty="0" err="1">
                <a:latin typeface="+mn-lt"/>
              </a:rPr>
              <a:t>Astin</a:t>
            </a:r>
            <a:r>
              <a:rPr lang="en-US" sz="900" dirty="0">
                <a:latin typeface="+mn-lt"/>
              </a:rPr>
              <a:t>, Millie C.: </a:t>
            </a:r>
            <a:r>
              <a:rPr lang="en-US" sz="900" dirty="0" err="1">
                <a:latin typeface="+mn-lt"/>
              </a:rPr>
              <a:t>Feuer</a:t>
            </a:r>
            <a:r>
              <a:rPr lang="en-US" sz="900" dirty="0">
                <a:latin typeface="+mn-lt"/>
              </a:rPr>
              <a:t>, Catherine A. </a:t>
            </a:r>
            <a:r>
              <a:rPr lang="en-US" sz="900" i="1" dirty="0">
                <a:latin typeface="+mn-lt"/>
              </a:rPr>
              <a:t>Journal of Consulting and Clinical Psychology, </a:t>
            </a:r>
            <a:r>
              <a:rPr lang="en-US" sz="900" dirty="0">
                <a:latin typeface="+mn-lt"/>
              </a:rPr>
              <a:t>Vol 70(4), Aug 2002, 867-879. </a:t>
            </a:r>
            <a:r>
              <a:rPr lang="en-US" sz="900" dirty="0" err="1">
                <a:latin typeface="+mn-lt"/>
              </a:rPr>
              <a:t>doi</a:t>
            </a:r>
            <a:r>
              <a:rPr lang="en-US" sz="900" dirty="0">
                <a:latin typeface="+mn-lt"/>
              </a:rPr>
              <a:t>: 10.1037/0022-006X.70.4.867</a:t>
            </a:r>
          </a:p>
        </p:txBody>
      </p:sp>
    </p:spTree>
    <p:extLst>
      <p:ext uri="{BB962C8B-B14F-4D97-AF65-F5344CB8AC3E}">
        <p14:creationId xmlns:p14="http://schemas.microsoft.com/office/powerpoint/2010/main" val="3847234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625E-85B4-9D53-B72E-B6B0048EBD5F}"/>
              </a:ext>
            </a:extLst>
          </p:cNvPr>
          <p:cNvSpPr>
            <a:spLocks noGrp="1"/>
          </p:cNvSpPr>
          <p:nvPr>
            <p:ph type="title"/>
          </p:nvPr>
        </p:nvSpPr>
        <p:spPr/>
        <p:txBody>
          <a:bodyPr/>
          <a:lstStyle/>
          <a:p>
            <a:r>
              <a:rPr lang="en-US" dirty="0"/>
              <a:t>Other Psychotherapies</a:t>
            </a:r>
          </a:p>
        </p:txBody>
      </p:sp>
      <p:graphicFrame>
        <p:nvGraphicFramePr>
          <p:cNvPr id="7" name="Table 7">
            <a:extLst>
              <a:ext uri="{FF2B5EF4-FFF2-40B4-BE49-F238E27FC236}">
                <a16:creationId xmlns:a16="http://schemas.microsoft.com/office/drawing/2014/main" id="{F47A5482-78AE-4471-4B27-08AB24AD0647}"/>
              </a:ext>
            </a:extLst>
          </p:cNvPr>
          <p:cNvGraphicFramePr>
            <a:graphicFrameLocks/>
          </p:cNvGraphicFramePr>
          <p:nvPr>
            <p:extLst>
              <p:ext uri="{D42A27DB-BD31-4B8C-83A1-F6EECF244321}">
                <p14:modId xmlns:p14="http://schemas.microsoft.com/office/powerpoint/2010/main" val="3830432560"/>
              </p:ext>
            </p:extLst>
          </p:nvPr>
        </p:nvGraphicFramePr>
        <p:xfrm>
          <a:off x="2140097" y="1728062"/>
          <a:ext cx="4881224" cy="2493012"/>
        </p:xfrm>
        <a:graphic>
          <a:graphicData uri="http://schemas.openxmlformats.org/drawingml/2006/table">
            <a:tbl>
              <a:tblPr firstRow="1" bandRow="1" bandCol="1">
                <a:tableStyleId>{5C22544A-7EE6-4342-B048-85BDC9FD1C3A}</a:tableStyleId>
              </a:tblPr>
              <a:tblGrid>
                <a:gridCol w="2440612">
                  <a:extLst>
                    <a:ext uri="{9D8B030D-6E8A-4147-A177-3AD203B41FA5}">
                      <a16:colId xmlns:a16="http://schemas.microsoft.com/office/drawing/2014/main" val="1811932353"/>
                    </a:ext>
                  </a:extLst>
                </a:gridCol>
                <a:gridCol w="2440612">
                  <a:extLst>
                    <a:ext uri="{9D8B030D-6E8A-4147-A177-3AD203B41FA5}">
                      <a16:colId xmlns:a16="http://schemas.microsoft.com/office/drawing/2014/main" val="2931740386"/>
                    </a:ext>
                  </a:extLst>
                </a:gridCol>
              </a:tblGrid>
              <a:tr h="871062">
                <a:tc>
                  <a:txBody>
                    <a:bodyPr/>
                    <a:lstStyle/>
                    <a:p>
                      <a:pPr marL="0" marR="0">
                        <a:lnSpc>
                          <a:spcPct val="107000"/>
                        </a:lnSpc>
                        <a:spcBef>
                          <a:spcPts val="0"/>
                        </a:spcBef>
                        <a:spcAft>
                          <a:spcPts val="0"/>
                        </a:spcAft>
                      </a:pPr>
                      <a:r>
                        <a:rPr lang="en-US" sz="1400" b="1" dirty="0">
                          <a:effectLst/>
                          <a:latin typeface="+mn-lt"/>
                          <a:ea typeface="Calibri" panose="020F0502020204030204" pitchFamily="34" charset="0"/>
                          <a:cs typeface="Arial" panose="020B0604020202020204" pitchFamily="34" charset="0"/>
                        </a:rPr>
                        <a:t>Written Exposure Therapy </a:t>
                      </a:r>
                    </a:p>
                  </a:txBody>
                  <a:tcPr marB="137160" anchor="b">
                    <a:lnB w="38100" cap="flat" cmpd="sng" algn="ctr">
                      <a:solidFill>
                        <a:srgbClr val="05A1E5"/>
                      </a:solidFill>
                      <a:prstDash val="solid"/>
                      <a:round/>
                      <a:headEnd type="none" w="med" len="med"/>
                      <a:tailEnd type="none" w="med" len="med"/>
                    </a:lnB>
                    <a:solidFill>
                      <a:srgbClr val="1E598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effectLst/>
                          <a:latin typeface="+mn-lt"/>
                          <a:ea typeface="Calibri" panose="020F0502020204030204" pitchFamily="34" charset="0"/>
                          <a:cs typeface="Arial" panose="020B0604020202020204" pitchFamily="34" charset="0"/>
                        </a:rPr>
                        <a:t>Present-Centered Therapy </a:t>
                      </a:r>
                    </a:p>
                  </a:txBody>
                  <a:tcPr marB="137160" anchor="b">
                    <a:lnB w="38100" cap="flat" cmpd="sng" algn="ctr">
                      <a:solidFill>
                        <a:srgbClr val="05A1E5"/>
                      </a:solidFill>
                      <a:prstDash val="solid"/>
                      <a:round/>
                      <a:headEnd type="none" w="med" len="med"/>
                      <a:tailEnd type="none" w="med" len="med"/>
                    </a:lnB>
                    <a:solidFill>
                      <a:srgbClr val="1E5981"/>
                    </a:solidFill>
                  </a:tcPr>
                </a:tc>
                <a:extLst>
                  <a:ext uri="{0D108BD9-81ED-4DB2-BD59-A6C34878D82A}">
                    <a16:rowId xmlns:a16="http://schemas.microsoft.com/office/drawing/2014/main" val="3874781162"/>
                  </a:ext>
                </a:extLst>
              </a:tr>
              <a:tr h="1621950">
                <a:tc>
                  <a:txBody>
                    <a:bodyPr/>
                    <a:lstStyle/>
                    <a:p>
                      <a:pPr marL="0" marR="0" lvl="0" indent="0" algn="l" defTabSz="457200" rtl="0" eaLnBrk="1" fontAlgn="auto" latinLnBrk="0" hangingPunct="1">
                        <a:lnSpc>
                          <a:spcPts val="1840"/>
                        </a:lnSpc>
                        <a:spcBef>
                          <a:spcPts val="0"/>
                        </a:spcBef>
                        <a:spcAft>
                          <a:spcPts val="0"/>
                        </a:spcAft>
                        <a:buClrTx/>
                        <a:buSzTx/>
                        <a:buFontTx/>
                        <a:buNone/>
                        <a:tabLst/>
                        <a:defRPr/>
                      </a:pPr>
                      <a:r>
                        <a:rPr lang="en-US" sz="1200" dirty="0">
                          <a:effectLst/>
                          <a:latin typeface="+mn-lt"/>
                          <a:ea typeface="Calibri" panose="020F0502020204030204" pitchFamily="34" charset="0"/>
                          <a:cs typeface="Arial" panose="020B0604020202020204" pitchFamily="34" charset="0"/>
                        </a:rPr>
                        <a:t>helps the person find new ways to think about that event and what it means by writing about the trauma and talking to a provider about what they’ve written</a:t>
                      </a:r>
                      <a:r>
                        <a:rPr lang="en-US" sz="1200" dirty="0">
                          <a:effectLst/>
                          <a:latin typeface="+mn-lt"/>
                        </a:rPr>
                        <a:t> </a:t>
                      </a:r>
                      <a:endParaRPr lang="en-US" sz="1200" dirty="0">
                        <a:latin typeface="+mn-lt"/>
                      </a:endParaRPr>
                    </a:p>
                  </a:txBody>
                  <a:tcPr marT="137160">
                    <a:lnT w="38100" cap="flat" cmpd="sng" algn="ctr">
                      <a:solidFill>
                        <a:srgbClr val="05A1E5"/>
                      </a:solidFill>
                      <a:prstDash val="solid"/>
                      <a:round/>
                      <a:headEnd type="none" w="med" len="med"/>
                      <a:tailEnd type="none" w="med" len="med"/>
                    </a:lnT>
                    <a:solidFill>
                      <a:schemeClr val="accent1">
                        <a:tint val="40000"/>
                        <a:alpha val="49607"/>
                      </a:schemeClr>
                    </a:solidFill>
                  </a:tcPr>
                </a:tc>
                <a:tc>
                  <a:txBody>
                    <a:bodyPr/>
                    <a:lstStyle/>
                    <a:p>
                      <a:pPr marL="0" marR="0" lvl="0" indent="0" algn="l" defTabSz="457200" rtl="0" eaLnBrk="1" fontAlgn="auto" latinLnBrk="0" hangingPunct="1">
                        <a:lnSpc>
                          <a:spcPts val="1840"/>
                        </a:lnSpc>
                        <a:spcBef>
                          <a:spcPts val="0"/>
                        </a:spcBef>
                        <a:spcAft>
                          <a:spcPts val="0"/>
                        </a:spcAft>
                        <a:buClrTx/>
                        <a:buSzTx/>
                        <a:buFontTx/>
                        <a:buNone/>
                        <a:tabLst/>
                        <a:defRPr/>
                      </a:pPr>
                      <a:r>
                        <a:rPr lang="en-US" sz="1200" dirty="0">
                          <a:effectLst/>
                          <a:latin typeface="+mn-lt"/>
                          <a:ea typeface="Calibri" panose="020F0502020204030204" pitchFamily="34" charset="0"/>
                          <a:cs typeface="Arial" panose="020B0604020202020204" pitchFamily="34" charset="0"/>
                        </a:rPr>
                        <a:t>teaches people problem-solving skills to cope with stressors related to the trauma</a:t>
                      </a:r>
                    </a:p>
                  </a:txBody>
                  <a:tcPr marT="137160">
                    <a:lnT w="38100" cap="flat" cmpd="sng" algn="ctr">
                      <a:solidFill>
                        <a:srgbClr val="05A1E5"/>
                      </a:solidFill>
                      <a:prstDash val="solid"/>
                      <a:round/>
                      <a:headEnd type="none" w="med" len="med"/>
                      <a:tailEnd type="none" w="med" len="med"/>
                    </a:lnT>
                    <a:solidFill>
                      <a:schemeClr val="accent1">
                        <a:tint val="40000"/>
                        <a:alpha val="49607"/>
                      </a:schemeClr>
                    </a:solidFill>
                  </a:tcPr>
                </a:tc>
                <a:extLst>
                  <a:ext uri="{0D108BD9-81ED-4DB2-BD59-A6C34878D82A}">
                    <a16:rowId xmlns:a16="http://schemas.microsoft.com/office/drawing/2014/main" val="3016930966"/>
                  </a:ext>
                </a:extLst>
              </a:tr>
            </a:tbl>
          </a:graphicData>
        </a:graphic>
      </p:graphicFrame>
      <p:sp>
        <p:nvSpPr>
          <p:cNvPr id="9" name="Text Placeholder 8">
            <a:extLst>
              <a:ext uri="{FF2B5EF4-FFF2-40B4-BE49-F238E27FC236}">
                <a16:creationId xmlns:a16="http://schemas.microsoft.com/office/drawing/2014/main" id="{3AF784B6-DB14-337D-DBCA-7BCA3E71CF6D}"/>
              </a:ext>
            </a:extLst>
          </p:cNvPr>
          <p:cNvSpPr>
            <a:spLocks noGrp="1"/>
          </p:cNvSpPr>
          <p:nvPr>
            <p:ph type="body" sz="quarter" idx="10"/>
          </p:nvPr>
        </p:nvSpPr>
        <p:spPr/>
        <p:txBody>
          <a:bodyPr/>
          <a:lstStyle/>
          <a:p>
            <a:r>
              <a:rPr lang="en-US" sz="1100" dirty="0">
                <a:effectLst/>
                <a:latin typeface="+mn-lt"/>
                <a:ea typeface="Calibri" panose="020F0502020204030204" pitchFamily="34" charset="0"/>
                <a:cs typeface="Arial" panose="020B0604020202020204" pitchFamily="34" charset="0"/>
              </a:rPr>
              <a:t>View the video </a:t>
            </a:r>
            <a:r>
              <a:rPr lang="en-US" sz="1100" u="sng" dirty="0">
                <a:solidFill>
                  <a:srgbClr val="037CC2"/>
                </a:solidFill>
                <a:effectLst/>
                <a:latin typeface="+mn-lt"/>
                <a:ea typeface="Calibri" panose="020F0502020204030204" pitchFamily="34" charset="0"/>
                <a:cs typeface="Arial" panose="020B0604020202020204" pitchFamily="34" charset="0"/>
                <a:hlinkClick r:id="rId3" tooltip="This link will take you to the &quot;Written Exposure Therapy&quot; video on the VA PTSD website.">
                  <a:extLst>
                    <a:ext uri="{A12FA001-AC4F-418D-AE19-62706E023703}">
                      <ahyp:hlinkClr xmlns:ahyp="http://schemas.microsoft.com/office/drawing/2018/hyperlinkcolor" val="tx"/>
                    </a:ext>
                  </a:extLst>
                </a:hlinkClick>
              </a:rPr>
              <a:t>Written Exposure Therapy</a:t>
            </a:r>
            <a:endParaRPr lang="en-US" sz="1100" dirty="0">
              <a:effectLst/>
              <a:latin typeface="+mn-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18525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Medication is Also Effective</a:t>
            </a:r>
          </a:p>
        </p:txBody>
      </p:sp>
      <p:sp>
        <p:nvSpPr>
          <p:cNvPr id="7" name="Content Placeholder 6">
            <a:extLst>
              <a:ext uri="{FF2B5EF4-FFF2-40B4-BE49-F238E27FC236}">
                <a16:creationId xmlns:a16="http://schemas.microsoft.com/office/drawing/2014/main" id="{80962706-D29B-9CB6-46DF-0DE54A73E104}"/>
              </a:ext>
            </a:extLst>
          </p:cNvPr>
          <p:cNvSpPr>
            <a:spLocks noGrp="1"/>
          </p:cNvSpPr>
          <p:nvPr>
            <p:ph idx="1"/>
          </p:nvPr>
        </p:nvSpPr>
        <p:spPr>
          <a:xfrm>
            <a:off x="457200" y="1754419"/>
            <a:ext cx="3497580" cy="3198582"/>
          </a:xfrm>
        </p:spPr>
        <p:txBody>
          <a:bodyPr/>
          <a:lstStyle/>
          <a:p>
            <a:pPr>
              <a:lnSpc>
                <a:spcPct val="107000"/>
              </a:lnSpc>
            </a:pPr>
            <a:r>
              <a:rPr lang="en-US" sz="1800" dirty="0"/>
              <a:t>Sertraline (Zoloft)</a:t>
            </a:r>
          </a:p>
          <a:p>
            <a:pPr>
              <a:lnSpc>
                <a:spcPct val="107000"/>
              </a:lnSpc>
            </a:pPr>
            <a:r>
              <a:rPr lang="en-US" sz="1800" dirty="0"/>
              <a:t>Venlafaxine (Effexor) </a:t>
            </a:r>
          </a:p>
          <a:p>
            <a:endParaRPr lang="en-US" dirty="0"/>
          </a:p>
        </p:txBody>
      </p:sp>
      <p:sp>
        <p:nvSpPr>
          <p:cNvPr id="8" name="Text Placeholder 7">
            <a:extLst>
              <a:ext uri="{FF2B5EF4-FFF2-40B4-BE49-F238E27FC236}">
                <a16:creationId xmlns:a16="http://schemas.microsoft.com/office/drawing/2014/main" id="{5A3AED4E-D709-9F58-1B66-0CA41359215F}"/>
              </a:ext>
            </a:extLst>
          </p:cNvPr>
          <p:cNvSpPr>
            <a:spLocks noGrp="1"/>
          </p:cNvSpPr>
          <p:nvPr>
            <p:ph type="body" sz="quarter" idx="10"/>
          </p:nvPr>
        </p:nvSpPr>
        <p:spPr/>
        <p:txBody>
          <a:bodyPr/>
          <a:lstStyle/>
          <a:p>
            <a:r>
              <a:rPr lang="en-US" sz="1100" dirty="0">
                <a:latin typeface="+mn-lt"/>
                <a:ea typeface="Franklin Gothic Book" charset="0"/>
                <a:cs typeface="Franklin Gothic Book" charset="0"/>
              </a:rPr>
              <a:t>View the </a:t>
            </a:r>
            <a:r>
              <a:rPr lang="en-US" sz="1100" i="1" u="sng" dirty="0">
                <a:solidFill>
                  <a:schemeClr val="accent1">
                    <a:lumMod val="75000"/>
                  </a:schemeClr>
                </a:solidFill>
                <a:latin typeface="+mn-lt"/>
                <a:ea typeface="Franklin Gothic Book" charset="0"/>
                <a:cs typeface="Franklin Gothic Book" charset="0"/>
                <a:hlinkClick r:id="rId3" tooltip="This link will take you to the &quot;I really struggled with medication for a long time&quot; video on YouTube."/>
              </a:rPr>
              <a:t>I really struggled with medication for a long time</a:t>
            </a:r>
            <a:r>
              <a:rPr lang="en-US" sz="1100" dirty="0">
                <a:solidFill>
                  <a:schemeClr val="accent1">
                    <a:lumMod val="75000"/>
                  </a:schemeClr>
                </a:solidFill>
                <a:latin typeface="+mn-lt"/>
                <a:ea typeface="Franklin Gothic Book" charset="0"/>
                <a:cs typeface="Franklin Gothic Book" charset="0"/>
                <a:hlinkClick r:id="rId3" tooltip="This link will take you to the &quot;I really struggled with medication for a long time&quot; video on YouTube."/>
              </a:rPr>
              <a:t> </a:t>
            </a:r>
            <a:br>
              <a:rPr lang="en-US" sz="1100" dirty="0">
                <a:solidFill>
                  <a:schemeClr val="accent1">
                    <a:lumMod val="75000"/>
                  </a:schemeClr>
                </a:solidFill>
                <a:latin typeface="+mn-lt"/>
                <a:ea typeface="Franklin Gothic Book" charset="0"/>
                <a:cs typeface="Franklin Gothic Book" charset="0"/>
              </a:rPr>
            </a:br>
            <a:r>
              <a:rPr lang="en-US" sz="1100" dirty="0">
                <a:latin typeface="+mn-lt"/>
                <a:ea typeface="Franklin Gothic Book" charset="0"/>
                <a:cs typeface="Franklin Gothic Book" charset="0"/>
              </a:rPr>
              <a:t>video on YouTube</a:t>
            </a:r>
          </a:p>
        </p:txBody>
      </p:sp>
      <p:pic>
        <p:nvPicPr>
          <p:cNvPr id="6" name="Picture 5" descr="Rows of prescription bottles on a shelf">
            <a:extLst>
              <a:ext uri="{FF2B5EF4-FFF2-40B4-BE49-F238E27FC236}">
                <a16:creationId xmlns:a16="http://schemas.microsoft.com/office/drawing/2014/main" id="{3D76747C-07B9-DFE7-1A91-F57D86731F4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039135" y="1810184"/>
            <a:ext cx="4534951" cy="3017520"/>
          </a:xfrm>
          <a:prstGeom prst="rect">
            <a:avLst/>
          </a:prstGeom>
        </p:spPr>
      </p:pic>
    </p:spTree>
    <p:extLst>
      <p:ext uri="{BB962C8B-B14F-4D97-AF65-F5344CB8AC3E}">
        <p14:creationId xmlns:p14="http://schemas.microsoft.com/office/powerpoint/2010/main" val="1472285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E44C9-E171-597D-EE0C-75D8C1519779}"/>
              </a:ext>
            </a:extLst>
          </p:cNvPr>
          <p:cNvSpPr>
            <a:spLocks noGrp="1"/>
          </p:cNvSpPr>
          <p:nvPr>
            <p:ph type="title"/>
          </p:nvPr>
        </p:nvSpPr>
        <p:spPr/>
        <p:txBody>
          <a:bodyPr/>
          <a:lstStyle/>
          <a:p>
            <a:r>
              <a:rPr lang="en-US" dirty="0"/>
              <a:t>What about Benzodiazepines?</a:t>
            </a:r>
          </a:p>
        </p:txBody>
      </p:sp>
      <p:sp>
        <p:nvSpPr>
          <p:cNvPr id="3" name="Text Placeholder 2">
            <a:extLst>
              <a:ext uri="{FF2B5EF4-FFF2-40B4-BE49-F238E27FC236}">
                <a16:creationId xmlns:a16="http://schemas.microsoft.com/office/drawing/2014/main" id="{430255E4-EAF2-5AD6-DC1B-393A2E9C1143}"/>
              </a:ext>
            </a:extLst>
          </p:cNvPr>
          <p:cNvSpPr>
            <a:spLocks noGrp="1"/>
          </p:cNvSpPr>
          <p:nvPr>
            <p:ph type="body" sz="quarter" idx="11"/>
          </p:nvPr>
        </p:nvSpPr>
        <p:spPr>
          <a:xfrm>
            <a:off x="457200" y="1755649"/>
            <a:ext cx="7792995" cy="3289594"/>
          </a:xfrm>
        </p:spPr>
        <p:txBody>
          <a:bodyPr/>
          <a:lstStyle/>
          <a:p>
            <a:pPr marL="342900" marR="0" lvl="0" indent="-342900">
              <a:lnSpc>
                <a:spcPct val="107000"/>
              </a:lnSpc>
              <a:spcBef>
                <a:spcPts val="0"/>
              </a:spcBef>
              <a:spcAft>
                <a:spcPts val="0"/>
              </a:spcAft>
              <a:buFont typeface="Arial" panose="020B0604020202020204" pitchFamily="34" charset="0"/>
              <a:buChar char="•"/>
            </a:pPr>
            <a:r>
              <a:rPr lang="en-US" sz="1800" dirty="0">
                <a:effectLst/>
                <a:ea typeface="Calibri" panose="020F0502020204030204" pitchFamily="34" charset="0"/>
                <a:cs typeface="Arial" panose="020B0604020202020204" pitchFamily="34" charset="0"/>
              </a:rPr>
              <a:t>Safety concerns</a:t>
            </a:r>
          </a:p>
          <a:p>
            <a:pPr marL="342900" marR="0" lvl="0" indent="-342900">
              <a:lnSpc>
                <a:spcPct val="107000"/>
              </a:lnSpc>
              <a:spcBef>
                <a:spcPts val="0"/>
              </a:spcBef>
              <a:spcAft>
                <a:spcPts val="0"/>
              </a:spcAft>
              <a:buFont typeface="Arial" panose="020B0604020202020204" pitchFamily="34" charset="0"/>
              <a:buChar char="•"/>
            </a:pPr>
            <a:r>
              <a:rPr lang="en-US" sz="1800" dirty="0">
                <a:effectLst/>
                <a:ea typeface="Calibri" panose="020F0502020204030204" pitchFamily="34" charset="0"/>
                <a:cs typeface="Arial" panose="020B0604020202020204" pitchFamily="34" charset="0"/>
              </a:rPr>
              <a:t>Limited value</a:t>
            </a:r>
          </a:p>
          <a:p>
            <a:pPr marL="342900" marR="0" lvl="0" indent="-342900">
              <a:lnSpc>
                <a:spcPct val="107000"/>
              </a:lnSpc>
              <a:spcBef>
                <a:spcPts val="0"/>
              </a:spcBef>
              <a:spcAft>
                <a:spcPts val="0"/>
              </a:spcAft>
              <a:buFont typeface="Arial" panose="020B0604020202020204" pitchFamily="34" charset="0"/>
              <a:buChar char="•"/>
            </a:pPr>
            <a:r>
              <a:rPr lang="en-US" sz="1800" dirty="0">
                <a:effectLst/>
                <a:ea typeface="Calibri" panose="020F0502020204030204" pitchFamily="34" charset="0"/>
                <a:cs typeface="Arial" panose="020B0604020202020204" pitchFamily="34" charset="0"/>
              </a:rPr>
              <a:t>Risk of addiction</a:t>
            </a:r>
          </a:p>
          <a:p>
            <a:pPr marL="342900" marR="0" lvl="0" indent="-342900">
              <a:lnSpc>
                <a:spcPct val="107000"/>
              </a:lnSpc>
              <a:spcBef>
                <a:spcPts val="0"/>
              </a:spcBef>
              <a:spcAft>
                <a:spcPts val="0"/>
              </a:spcAft>
              <a:buFont typeface="Arial" panose="020B0604020202020204" pitchFamily="34" charset="0"/>
              <a:buChar char="•"/>
            </a:pPr>
            <a:r>
              <a:rPr lang="en-US" sz="1800" dirty="0">
                <a:effectLst/>
                <a:ea typeface="Calibri" panose="020F0502020204030204" pitchFamily="34" charset="0"/>
                <a:cs typeface="Arial" panose="020B0604020202020204" pitchFamily="34" charset="0"/>
              </a:rPr>
              <a:t>Even more risky for older people</a:t>
            </a:r>
          </a:p>
          <a:p>
            <a:pPr marL="0" marR="0" indent="0">
              <a:lnSpc>
                <a:spcPct val="107000"/>
              </a:lnSpc>
              <a:spcBef>
                <a:spcPts val="0"/>
              </a:spcBef>
              <a:spcAft>
                <a:spcPts val="0"/>
              </a:spcAft>
              <a:buNone/>
            </a:pPr>
            <a:r>
              <a:rPr lang="en-US" sz="1800" dirty="0">
                <a:effectLst/>
                <a:ea typeface="Calibri" panose="020F0502020204030204" pitchFamily="34" charset="0"/>
                <a:cs typeface="Arial" panose="020B0604020202020204" pitchFamily="34" charset="0"/>
              </a:rPr>
              <a:t> </a:t>
            </a:r>
          </a:p>
          <a:p>
            <a:pPr marL="7937" indent="0">
              <a:buNone/>
            </a:pPr>
            <a:r>
              <a:rPr lang="en-US" sz="1800" dirty="0">
                <a:effectLst/>
                <a:ea typeface="Calibri" panose="020F0502020204030204" pitchFamily="34" charset="0"/>
                <a:cs typeface="Arial" panose="020B0604020202020204" pitchFamily="34" charset="0"/>
              </a:rPr>
              <a:t>Benzodiazepines are NOT recommended for PTSD treatment.</a:t>
            </a:r>
            <a:r>
              <a:rPr lang="en-US" dirty="0">
                <a:effectLst/>
              </a:rPr>
              <a:t> </a:t>
            </a:r>
            <a:endParaRPr lang="en-US" dirty="0"/>
          </a:p>
        </p:txBody>
      </p:sp>
    </p:spTree>
    <p:extLst>
      <p:ext uri="{BB962C8B-B14F-4D97-AF65-F5344CB8AC3E}">
        <p14:creationId xmlns:p14="http://schemas.microsoft.com/office/powerpoint/2010/main" val="1835209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12198-A942-27FC-9C15-5922C8FAA0DE}"/>
              </a:ext>
            </a:extLst>
          </p:cNvPr>
          <p:cNvSpPr>
            <a:spLocks noGrp="1"/>
          </p:cNvSpPr>
          <p:nvPr>
            <p:ph type="title"/>
          </p:nvPr>
        </p:nvSpPr>
        <p:spPr/>
        <p:txBody>
          <a:bodyPr/>
          <a:lstStyle/>
          <a:p>
            <a:r>
              <a:rPr lang="en-US" dirty="0"/>
              <a:t>A Mind-Body Approach</a:t>
            </a:r>
          </a:p>
        </p:txBody>
      </p:sp>
      <p:sp>
        <p:nvSpPr>
          <p:cNvPr id="3" name="Content Placeholder 2">
            <a:extLst>
              <a:ext uri="{FF2B5EF4-FFF2-40B4-BE49-F238E27FC236}">
                <a16:creationId xmlns:a16="http://schemas.microsoft.com/office/drawing/2014/main" id="{EC0F5431-9DDA-99EE-DF2C-8F444F372774}"/>
              </a:ext>
            </a:extLst>
          </p:cNvPr>
          <p:cNvSpPr>
            <a:spLocks noGrp="1"/>
          </p:cNvSpPr>
          <p:nvPr>
            <p:ph idx="1"/>
          </p:nvPr>
        </p:nvSpPr>
        <p:spPr/>
        <p:txBody>
          <a:bodyPr/>
          <a:lstStyle/>
          <a:p>
            <a:pPr marL="342900" marR="0" lvl="0" indent="-342900">
              <a:lnSpc>
                <a:spcPct val="107000"/>
              </a:lnSpc>
              <a:spcBef>
                <a:spcPts val="0"/>
              </a:spcBef>
              <a:spcAft>
                <a:spcPts val="0"/>
              </a:spcAft>
              <a:buFont typeface="Symbol" pitchFamily="2" charset="2"/>
              <a:buChar char=""/>
            </a:pPr>
            <a:r>
              <a:rPr lang="en-US" dirty="0">
                <a:effectLst/>
                <a:latin typeface="+mn-lt"/>
                <a:ea typeface="Calibri" panose="020F0502020204030204" pitchFamily="34" charset="0"/>
                <a:cs typeface="Times New Roman" panose="02020603050405020304" pitchFamily="18" charset="0"/>
              </a:rPr>
              <a:t>Mind-body approaches to treatment are outside of conventional medical treatment that may be used in conjunction with, or in the place of, conventional medical treatment.</a:t>
            </a:r>
          </a:p>
          <a:p>
            <a:pPr marL="630238" marR="0" lvl="1" indent="-280988">
              <a:lnSpc>
                <a:spcPct val="107000"/>
              </a:lnSpc>
              <a:spcBef>
                <a:spcPts val="0"/>
              </a:spcBef>
              <a:spcAft>
                <a:spcPts val="0"/>
              </a:spcAft>
              <a:buFont typeface="Courier New" panose="02070309020205020404" pitchFamily="49" charset="0"/>
              <a:buChar char="o"/>
            </a:pPr>
            <a:r>
              <a:rPr lang="en-US" sz="1800" dirty="0">
                <a:effectLst/>
                <a:latin typeface="+mn-lt"/>
                <a:ea typeface="Calibri" panose="020F0502020204030204" pitchFamily="34" charset="0"/>
                <a:cs typeface="Times New Roman" panose="02020603050405020304" pitchFamily="18" charset="0"/>
              </a:rPr>
              <a:t>Mindfulness-Based Stress Reduction (MBSR)</a:t>
            </a:r>
          </a:p>
        </p:txBody>
      </p:sp>
    </p:spTree>
    <p:extLst>
      <p:ext uri="{BB962C8B-B14F-4D97-AF65-F5344CB8AC3E}">
        <p14:creationId xmlns:p14="http://schemas.microsoft.com/office/powerpoint/2010/main" val="1933388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A90D9-2191-D0F8-CE5F-FD897E6E9B8A}"/>
              </a:ext>
            </a:extLst>
          </p:cNvPr>
          <p:cNvSpPr>
            <a:spLocks noGrp="1"/>
          </p:cNvSpPr>
          <p:nvPr>
            <p:ph type="title"/>
          </p:nvPr>
        </p:nvSpPr>
        <p:spPr/>
        <p:txBody>
          <a:bodyPr/>
          <a:lstStyle/>
          <a:p>
            <a:r>
              <a:rPr lang="en-US" dirty="0"/>
              <a:t>Deciding on a Treatment</a:t>
            </a:r>
          </a:p>
        </p:txBody>
      </p:sp>
      <p:sp>
        <p:nvSpPr>
          <p:cNvPr id="5" name="Content Placeholder 4">
            <a:extLst>
              <a:ext uri="{FF2B5EF4-FFF2-40B4-BE49-F238E27FC236}">
                <a16:creationId xmlns:a16="http://schemas.microsoft.com/office/drawing/2014/main" id="{EA972B79-4B25-8DDF-6A52-58780954CB9F}"/>
              </a:ext>
            </a:extLst>
          </p:cNvPr>
          <p:cNvSpPr>
            <a:spLocks noGrp="1"/>
          </p:cNvSpPr>
          <p:nvPr>
            <p:ph idx="1"/>
          </p:nvPr>
        </p:nvSpPr>
        <p:spPr>
          <a:xfrm>
            <a:off x="457200" y="1754419"/>
            <a:ext cx="8229600" cy="527228"/>
          </a:xfrm>
        </p:spPr>
        <p:txBody>
          <a:bodyPr/>
          <a:lstStyle/>
          <a:p>
            <a:pPr marL="0" indent="0">
              <a:buNone/>
            </a:pPr>
            <a:r>
              <a:rPr kumimoji="0" lang="en-US" sz="1800" b="0" i="0" u="none" strike="noStrike" kern="1200" cap="none" spc="0" normalizeH="0" baseline="0" noProof="0" dirty="0">
                <a:ln>
                  <a:noFill/>
                </a:ln>
                <a:solidFill>
                  <a:srgbClr val="000000"/>
                </a:solidFill>
                <a:effectLst/>
                <a:uLnTx/>
                <a:uFillTx/>
                <a:ea typeface="+mn-ea"/>
                <a:cs typeface="+mn-cs"/>
              </a:rPr>
              <a:t>Learn more at: </a:t>
            </a:r>
            <a:r>
              <a:rPr kumimoji="0" lang="en-US" sz="1800" b="0" i="0" u="none" strike="noStrike" kern="1200" cap="none" spc="0" normalizeH="0" baseline="0" noProof="0" dirty="0">
                <a:ln>
                  <a:noFill/>
                </a:ln>
                <a:solidFill>
                  <a:srgbClr val="000000"/>
                </a:solidFill>
                <a:effectLst/>
                <a:uLnTx/>
                <a:uFillTx/>
                <a:ea typeface="+mn-ea"/>
                <a:cs typeface="+mn-cs"/>
                <a:hlinkClick r:id="rId3" tooltip="This link will take you to the Decision Aid landing page on the VA PTSD website, where you can select other pages to view."/>
              </a:rPr>
              <a:t>https://www.ptsd.va.gov/apps/Decisionaid/</a:t>
            </a:r>
            <a:endParaRPr kumimoji="0" lang="en-US" sz="1800" b="0" i="0" u="none" strike="noStrike" kern="1200" cap="none" spc="0" normalizeH="0" baseline="0" noProof="0" dirty="0">
              <a:ln>
                <a:noFill/>
              </a:ln>
              <a:solidFill>
                <a:srgbClr val="000000"/>
              </a:solidFill>
              <a:effectLst/>
              <a:uLnTx/>
              <a:uFillTx/>
              <a:ea typeface="+mn-ea"/>
              <a:cs typeface="+mn-cs"/>
            </a:endParaRPr>
          </a:p>
        </p:txBody>
      </p:sp>
      <p:pic>
        <p:nvPicPr>
          <p:cNvPr id="9" name="Content Placeholder 7" descr="Photo of a computer screen with the webpage for PTSD Treatment Decision Aid on screen">
            <a:extLst>
              <a:ext uri="{FF2B5EF4-FFF2-40B4-BE49-F238E27FC236}">
                <a16:creationId xmlns:a16="http://schemas.microsoft.com/office/drawing/2014/main" id="{95F8A76E-6E29-5D1B-C89E-DFD423F1411C}"/>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bwMode="auto">
          <a:xfrm>
            <a:off x="2377440" y="2281647"/>
            <a:ext cx="4389120" cy="292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a:extLst>
              <a:ext uri="{FF2B5EF4-FFF2-40B4-BE49-F238E27FC236}">
                <a16:creationId xmlns:a16="http://schemas.microsoft.com/office/drawing/2014/main" id="{D50797BE-1D58-86E1-5D79-A6C824929F46}"/>
              </a:ext>
            </a:extLst>
          </p:cNvPr>
          <p:cNvSpPr>
            <a:spLocks noGrp="1"/>
          </p:cNvSpPr>
          <p:nvPr>
            <p:ph type="body" sz="quarter" idx="10"/>
          </p:nvPr>
        </p:nvSpPr>
        <p:spPr/>
        <p:txBody>
          <a:bodyPr/>
          <a:lstStyle/>
          <a:p>
            <a:r>
              <a:rPr lang="en-US" dirty="0"/>
              <a:t>View the </a:t>
            </a:r>
            <a:r>
              <a:rPr lang="en-US" sz="1100" dirty="0">
                <a:latin typeface="+mn-lt"/>
                <a:ea typeface="Franklin Gothic Book" charset="0"/>
                <a:cs typeface="Franklin Gothic Book" charset="0"/>
              </a:rPr>
              <a:t>YouTube video </a:t>
            </a:r>
            <a:r>
              <a:rPr lang="en-US" sz="1100" i="1" u="sng" dirty="0">
                <a:solidFill>
                  <a:schemeClr val="accent1">
                    <a:lumMod val="75000"/>
                  </a:schemeClr>
                </a:solidFill>
                <a:latin typeface="+mn-lt"/>
                <a:ea typeface="Franklin Gothic Book" charset="0"/>
                <a:cs typeface="Franklin Gothic Book" charset="0"/>
                <a:hlinkClick r:id="rId5" tooltip="This link will take you to the &quot;PTSD Treatment Decision Aid&quot; Video on YouTube."/>
              </a:rPr>
              <a:t>PTSD Treatment Decision Aid</a:t>
            </a:r>
            <a:endParaRPr lang="en-US" sz="1100" i="1" u="sng" dirty="0">
              <a:solidFill>
                <a:schemeClr val="accent1">
                  <a:lumMod val="75000"/>
                </a:schemeClr>
              </a:solidFill>
              <a:latin typeface="+mn-lt"/>
              <a:ea typeface="Franklin Gothic Book" charset="0"/>
              <a:cs typeface="Franklin Gothic Book" charset="0"/>
            </a:endParaRPr>
          </a:p>
        </p:txBody>
      </p:sp>
    </p:spTree>
    <p:extLst>
      <p:ext uri="{BB962C8B-B14F-4D97-AF65-F5344CB8AC3E}">
        <p14:creationId xmlns:p14="http://schemas.microsoft.com/office/powerpoint/2010/main" val="1552510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6072"/>
            <a:ext cx="8114055" cy="787467"/>
          </a:xfrm>
        </p:spPr>
        <p:txBody>
          <a:bodyPr/>
          <a:lstStyle/>
          <a:p>
            <a:r>
              <a:rPr lang="en-US" sz="2400" dirty="0"/>
              <a:t>Trauma-focused psychotherapy is the best treatment.</a:t>
            </a:r>
          </a:p>
        </p:txBody>
      </p:sp>
      <p:pic>
        <p:nvPicPr>
          <p:cNvPr id="16" name="Picture 15">
            <a:extLst>
              <a:ext uri="{FF2B5EF4-FFF2-40B4-BE49-F238E27FC236}">
                <a16:creationId xmlns:a16="http://schemas.microsoft.com/office/drawing/2014/main" id="{C81784E5-B90B-970F-E273-7728092736C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2432" y="1757795"/>
            <a:ext cx="406400" cy="406400"/>
          </a:xfrm>
          <a:prstGeom prst="rect">
            <a:avLst/>
          </a:prstGeom>
        </p:spPr>
      </p:pic>
      <p:sp>
        <p:nvSpPr>
          <p:cNvPr id="19" name="TextBox 18">
            <a:extLst>
              <a:ext uri="{FF2B5EF4-FFF2-40B4-BE49-F238E27FC236}">
                <a16:creationId xmlns:a16="http://schemas.microsoft.com/office/drawing/2014/main" id="{F78302A1-6364-406B-0249-129317B68D12}"/>
              </a:ext>
            </a:extLst>
          </p:cNvPr>
          <p:cNvSpPr txBox="1"/>
          <p:nvPr/>
        </p:nvSpPr>
        <p:spPr>
          <a:xfrm>
            <a:off x="1057883" y="1795013"/>
            <a:ext cx="2065363" cy="608885"/>
          </a:xfrm>
          <a:prstGeom prst="rect">
            <a:avLst/>
          </a:prstGeom>
          <a:noFill/>
        </p:spPr>
        <p:txBody>
          <a:bodyPr wrap="square" rtlCol="0">
            <a:spAutoFit/>
          </a:bodyPr>
          <a:lstStyle/>
          <a:p>
            <a:pPr>
              <a:lnSpc>
                <a:spcPts val="2040"/>
              </a:lnSpc>
            </a:pPr>
            <a:r>
              <a:rPr lang="en-US" sz="2000" b="1" dirty="0">
                <a:solidFill>
                  <a:srgbClr val="035279"/>
                </a:solidFill>
                <a:latin typeface="+mn-lt"/>
                <a:ea typeface="FranklinGothic URW Demi" charset="0"/>
                <a:cs typeface="FranklinGothic URW Demi" charset="0"/>
              </a:rPr>
              <a:t>Trauma-focused Psychotherapy</a:t>
            </a:r>
          </a:p>
        </p:txBody>
      </p:sp>
      <p:pic>
        <p:nvPicPr>
          <p:cNvPr id="7" name="Picture 6" descr="Pie Chart divided into portions for 54% versus 46% to show the percentage of people (54%) who receive trauma-focused psychotherapy and no longer have PTSD after about 3 months of treatment.">
            <a:extLst>
              <a:ext uri="{FF2B5EF4-FFF2-40B4-BE49-F238E27FC236}">
                <a16:creationId xmlns:a16="http://schemas.microsoft.com/office/drawing/2014/main" id="{25CD0CB9-EA37-9742-5E17-815515B1F55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69172" y="2260011"/>
            <a:ext cx="2103120" cy="2011680"/>
          </a:xfrm>
          <a:prstGeom prst="rect">
            <a:avLst/>
          </a:prstGeom>
        </p:spPr>
      </p:pic>
      <p:sp>
        <p:nvSpPr>
          <p:cNvPr id="20" name="TextBox 19">
            <a:extLst>
              <a:ext uri="{FF2B5EF4-FFF2-40B4-BE49-F238E27FC236}">
                <a16:creationId xmlns:a16="http://schemas.microsoft.com/office/drawing/2014/main" id="{70792B34-3F4C-EE95-610A-234DC633E489}"/>
              </a:ext>
            </a:extLst>
          </p:cNvPr>
          <p:cNvSpPr txBox="1"/>
          <p:nvPr/>
        </p:nvSpPr>
        <p:spPr>
          <a:xfrm>
            <a:off x="438874" y="4119473"/>
            <a:ext cx="2785948" cy="923330"/>
          </a:xfrm>
          <a:prstGeom prst="rect">
            <a:avLst/>
          </a:prstGeom>
          <a:noFill/>
        </p:spPr>
        <p:txBody>
          <a:bodyPr wrap="square" rtlCol="0" anchor="t" anchorCtr="0">
            <a:spAutoFit/>
          </a:bodyPr>
          <a:lstStyle/>
          <a:p>
            <a:r>
              <a:rPr lang="en-US" sz="5400" b="1" dirty="0">
                <a:solidFill>
                  <a:srgbClr val="1A8931"/>
                </a:solidFill>
                <a:latin typeface="+mn-lt"/>
                <a:ea typeface="DIN Condensed" charset="0"/>
                <a:cs typeface="DIN Condensed" charset="0"/>
              </a:rPr>
              <a:t>54</a:t>
            </a:r>
            <a:r>
              <a:rPr lang="en-US" sz="1200" b="1" dirty="0">
                <a:solidFill>
                  <a:srgbClr val="1A8931"/>
                </a:solidFill>
                <a:latin typeface="+mn-lt"/>
                <a:ea typeface="DIN Condensed" charset="0"/>
                <a:cs typeface="DIN Condensed" charset="0"/>
              </a:rPr>
              <a:t> </a:t>
            </a:r>
            <a:r>
              <a:rPr lang="en-US" b="1" dirty="0">
                <a:solidFill>
                  <a:srgbClr val="1A8931"/>
                </a:solidFill>
                <a:latin typeface="+mn-lt"/>
                <a:ea typeface="DIN Condensed" charset="0"/>
                <a:cs typeface="DIN Condensed" charset="0"/>
              </a:rPr>
              <a:t>OUT OF</a:t>
            </a:r>
            <a:r>
              <a:rPr lang="en-US" sz="900" b="1" dirty="0">
                <a:solidFill>
                  <a:srgbClr val="1A8931"/>
                </a:solidFill>
                <a:latin typeface="+mn-lt"/>
                <a:ea typeface="DIN Condensed" charset="0"/>
                <a:cs typeface="DIN Condensed" charset="0"/>
              </a:rPr>
              <a:t> </a:t>
            </a:r>
            <a:r>
              <a:rPr lang="en-US" sz="5400" b="1" dirty="0">
                <a:solidFill>
                  <a:srgbClr val="1A8931"/>
                </a:solidFill>
                <a:latin typeface="+mn-lt"/>
                <a:ea typeface="DIN Condensed" charset="0"/>
                <a:cs typeface="DIN Condensed" charset="0"/>
              </a:rPr>
              <a:t>100</a:t>
            </a:r>
          </a:p>
        </p:txBody>
      </p:sp>
      <p:sp>
        <p:nvSpPr>
          <p:cNvPr id="21" name="TextBox 20">
            <a:extLst>
              <a:ext uri="{FF2B5EF4-FFF2-40B4-BE49-F238E27FC236}">
                <a16:creationId xmlns:a16="http://schemas.microsoft.com/office/drawing/2014/main" id="{14AF2880-C1A5-C3F7-C90D-AFE10C97BB9A}"/>
              </a:ext>
            </a:extLst>
          </p:cNvPr>
          <p:cNvSpPr txBox="1"/>
          <p:nvPr/>
        </p:nvSpPr>
        <p:spPr>
          <a:xfrm>
            <a:off x="438874" y="4884900"/>
            <a:ext cx="2401019" cy="600164"/>
          </a:xfrm>
          <a:prstGeom prst="rect">
            <a:avLst/>
          </a:prstGeom>
          <a:noFill/>
        </p:spPr>
        <p:txBody>
          <a:bodyPr wrap="square" rtlCol="0">
            <a:spAutoFit/>
          </a:bodyPr>
          <a:lstStyle/>
          <a:p>
            <a:r>
              <a:rPr lang="en-US" sz="1100" b="1" dirty="0">
                <a:solidFill>
                  <a:srgbClr val="035279"/>
                </a:solidFill>
                <a:latin typeface="+mn-lt"/>
              </a:rPr>
              <a:t>people who receive this treatment will no longer have PTSD after about 3 months of treatment.</a:t>
            </a:r>
          </a:p>
        </p:txBody>
      </p:sp>
      <p:pic>
        <p:nvPicPr>
          <p:cNvPr id="22" name="Picture 21">
            <a:extLst>
              <a:ext uri="{FF2B5EF4-FFF2-40B4-BE49-F238E27FC236}">
                <a16:creationId xmlns:a16="http://schemas.microsoft.com/office/drawing/2014/main" id="{2BBB05AE-61F5-B56E-5B3B-B1DFBDB678F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06247" y="1757795"/>
            <a:ext cx="406400" cy="406400"/>
          </a:xfrm>
          <a:prstGeom prst="rect">
            <a:avLst/>
          </a:prstGeom>
        </p:spPr>
      </p:pic>
      <p:sp>
        <p:nvSpPr>
          <p:cNvPr id="23" name="TextBox 22">
            <a:extLst>
              <a:ext uri="{FF2B5EF4-FFF2-40B4-BE49-F238E27FC236}">
                <a16:creationId xmlns:a16="http://schemas.microsoft.com/office/drawing/2014/main" id="{5114ECB2-0103-DA23-A1CF-B25E3B8F8352}"/>
              </a:ext>
            </a:extLst>
          </p:cNvPr>
          <p:cNvSpPr txBox="1"/>
          <p:nvPr/>
        </p:nvSpPr>
        <p:spPr>
          <a:xfrm>
            <a:off x="4112647" y="1859076"/>
            <a:ext cx="1584124" cy="275460"/>
          </a:xfrm>
          <a:prstGeom prst="rect">
            <a:avLst/>
          </a:prstGeom>
          <a:noFill/>
        </p:spPr>
        <p:txBody>
          <a:bodyPr wrap="square" rtlCol="0">
            <a:spAutoFit/>
          </a:bodyPr>
          <a:lstStyle/>
          <a:p>
            <a:pPr>
              <a:lnSpc>
                <a:spcPts val="1240"/>
              </a:lnSpc>
            </a:pPr>
            <a:r>
              <a:rPr lang="en-US" sz="2000" b="1" dirty="0">
                <a:solidFill>
                  <a:srgbClr val="035279"/>
                </a:solidFill>
                <a:latin typeface="+mn-lt"/>
                <a:ea typeface="FranklinGothic URW Demi" charset="0"/>
                <a:cs typeface="FranklinGothic URW Demi" charset="0"/>
              </a:rPr>
              <a:t>Medication</a:t>
            </a:r>
          </a:p>
        </p:txBody>
      </p:sp>
      <p:pic>
        <p:nvPicPr>
          <p:cNvPr id="8" name="Picture 7" descr="Pie Chart divided into portions for 53% versus 47% to show the percentage of people (47%) who take medication and no longer have PTSD after about 3 months of treatment.">
            <a:extLst>
              <a:ext uri="{FF2B5EF4-FFF2-40B4-BE49-F238E27FC236}">
                <a16:creationId xmlns:a16="http://schemas.microsoft.com/office/drawing/2014/main" id="{5738885D-2F49-5B59-DEE8-F1AC559677CF}"/>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3697679" y="2258590"/>
            <a:ext cx="2103120" cy="2011680"/>
          </a:xfrm>
          <a:prstGeom prst="rect">
            <a:avLst/>
          </a:prstGeom>
        </p:spPr>
      </p:pic>
      <p:sp>
        <p:nvSpPr>
          <p:cNvPr id="24" name="TextBox 23">
            <a:extLst>
              <a:ext uri="{FF2B5EF4-FFF2-40B4-BE49-F238E27FC236}">
                <a16:creationId xmlns:a16="http://schemas.microsoft.com/office/drawing/2014/main" id="{BE2CBD87-4637-31CE-D22A-A92F1BF8FC40}"/>
              </a:ext>
            </a:extLst>
          </p:cNvPr>
          <p:cNvSpPr txBox="1"/>
          <p:nvPr/>
        </p:nvSpPr>
        <p:spPr>
          <a:xfrm>
            <a:off x="3294334" y="4119473"/>
            <a:ext cx="2785948" cy="923330"/>
          </a:xfrm>
          <a:prstGeom prst="rect">
            <a:avLst/>
          </a:prstGeom>
          <a:noFill/>
        </p:spPr>
        <p:txBody>
          <a:bodyPr wrap="square" rtlCol="0" anchor="t" anchorCtr="0">
            <a:spAutoFit/>
          </a:bodyPr>
          <a:lstStyle/>
          <a:p>
            <a:r>
              <a:rPr lang="en-US" sz="5400" b="1" dirty="0">
                <a:solidFill>
                  <a:srgbClr val="175981"/>
                </a:solidFill>
                <a:latin typeface="+mn-lt"/>
                <a:ea typeface="DIN Condensed" charset="0"/>
                <a:cs typeface="DIN Condensed" charset="0"/>
              </a:rPr>
              <a:t>47</a:t>
            </a:r>
            <a:r>
              <a:rPr lang="en-US" b="1" dirty="0">
                <a:solidFill>
                  <a:srgbClr val="175981"/>
                </a:solidFill>
                <a:latin typeface="+mn-lt"/>
                <a:ea typeface="DIN Condensed" charset="0"/>
                <a:cs typeface="DIN Condensed" charset="0"/>
              </a:rPr>
              <a:t>OUT OF</a:t>
            </a:r>
            <a:r>
              <a:rPr lang="en-US" sz="900" b="1" dirty="0">
                <a:solidFill>
                  <a:srgbClr val="175981"/>
                </a:solidFill>
                <a:latin typeface="+mn-lt"/>
                <a:ea typeface="DIN Condensed" charset="0"/>
                <a:cs typeface="DIN Condensed" charset="0"/>
              </a:rPr>
              <a:t> </a:t>
            </a:r>
            <a:r>
              <a:rPr lang="en-US" sz="5400" b="1" dirty="0">
                <a:solidFill>
                  <a:srgbClr val="175981"/>
                </a:solidFill>
                <a:latin typeface="+mn-lt"/>
                <a:ea typeface="DIN Condensed" charset="0"/>
                <a:cs typeface="DIN Condensed" charset="0"/>
              </a:rPr>
              <a:t>100</a:t>
            </a:r>
          </a:p>
        </p:txBody>
      </p:sp>
      <p:sp>
        <p:nvSpPr>
          <p:cNvPr id="26" name="TextBox 25">
            <a:extLst>
              <a:ext uri="{FF2B5EF4-FFF2-40B4-BE49-F238E27FC236}">
                <a16:creationId xmlns:a16="http://schemas.microsoft.com/office/drawing/2014/main" id="{C6FFC275-3548-C3E0-AB63-B9495261C9EC}"/>
              </a:ext>
            </a:extLst>
          </p:cNvPr>
          <p:cNvSpPr txBox="1"/>
          <p:nvPr/>
        </p:nvSpPr>
        <p:spPr>
          <a:xfrm>
            <a:off x="3309842" y="4884900"/>
            <a:ext cx="2331279" cy="430887"/>
          </a:xfrm>
          <a:prstGeom prst="rect">
            <a:avLst/>
          </a:prstGeom>
          <a:noFill/>
        </p:spPr>
        <p:txBody>
          <a:bodyPr wrap="square" rtlCol="0">
            <a:spAutoFit/>
          </a:bodyPr>
          <a:lstStyle/>
          <a:p>
            <a:r>
              <a:rPr lang="en-US" sz="1100" b="1" dirty="0">
                <a:solidFill>
                  <a:srgbClr val="035279"/>
                </a:solidFill>
                <a:latin typeface="+mn-lt"/>
              </a:rPr>
              <a:t>people who take medication will no longer have PTSD.</a:t>
            </a:r>
          </a:p>
        </p:txBody>
      </p:sp>
      <p:pic>
        <p:nvPicPr>
          <p:cNvPr id="28" name="Picture 27">
            <a:extLst>
              <a:ext uri="{FF2B5EF4-FFF2-40B4-BE49-F238E27FC236}">
                <a16:creationId xmlns:a16="http://schemas.microsoft.com/office/drawing/2014/main" id="{C9B5294A-AB26-D005-0569-7618A4B9637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317054" y="1757795"/>
            <a:ext cx="406400" cy="406400"/>
          </a:xfrm>
          <a:prstGeom prst="rect">
            <a:avLst/>
          </a:prstGeom>
        </p:spPr>
      </p:pic>
      <p:sp>
        <p:nvSpPr>
          <p:cNvPr id="31" name="TextBox 30">
            <a:extLst>
              <a:ext uri="{FF2B5EF4-FFF2-40B4-BE49-F238E27FC236}">
                <a16:creationId xmlns:a16="http://schemas.microsoft.com/office/drawing/2014/main" id="{7F00C426-9C4C-107B-AB6E-CA61467942FE}"/>
              </a:ext>
            </a:extLst>
          </p:cNvPr>
          <p:cNvSpPr txBox="1"/>
          <p:nvPr/>
        </p:nvSpPr>
        <p:spPr>
          <a:xfrm>
            <a:off x="6754505" y="1859076"/>
            <a:ext cx="1796103" cy="275460"/>
          </a:xfrm>
          <a:prstGeom prst="rect">
            <a:avLst/>
          </a:prstGeom>
          <a:noFill/>
        </p:spPr>
        <p:txBody>
          <a:bodyPr wrap="square" rtlCol="0">
            <a:spAutoFit/>
          </a:bodyPr>
          <a:lstStyle/>
          <a:p>
            <a:pPr>
              <a:lnSpc>
                <a:spcPts val="1240"/>
              </a:lnSpc>
            </a:pPr>
            <a:r>
              <a:rPr lang="en-US" sz="2000" b="1" dirty="0">
                <a:solidFill>
                  <a:srgbClr val="035279"/>
                </a:solidFill>
                <a:latin typeface="+mn-lt"/>
                <a:ea typeface="FranklinGothic URW Demi" charset="0"/>
                <a:cs typeface="FranklinGothic URW Demi" charset="0"/>
              </a:rPr>
              <a:t>No</a:t>
            </a:r>
            <a:r>
              <a:rPr lang="en-US" sz="1200" dirty="0">
                <a:solidFill>
                  <a:srgbClr val="035279"/>
                </a:solidFill>
                <a:latin typeface="+mn-lt"/>
                <a:ea typeface="FranklinGothic URW Demi" charset="0"/>
                <a:cs typeface="FranklinGothic URW Demi" charset="0"/>
              </a:rPr>
              <a:t> </a:t>
            </a:r>
            <a:r>
              <a:rPr lang="en-US" sz="2000" b="1" dirty="0">
                <a:solidFill>
                  <a:srgbClr val="035279"/>
                </a:solidFill>
                <a:latin typeface="+mn-lt"/>
                <a:ea typeface="FranklinGothic URW Demi" charset="0"/>
                <a:cs typeface="FranklinGothic URW Demi" charset="0"/>
              </a:rPr>
              <a:t>Treatment</a:t>
            </a:r>
          </a:p>
        </p:txBody>
      </p:sp>
      <p:pic>
        <p:nvPicPr>
          <p:cNvPr id="12" name="Picture 11" descr="Pie Chart divided into portions for 12% versus 88% to show the percentage of people (12%) who don't get treatment and no longer have PTSD after about 3 months.">
            <a:extLst>
              <a:ext uri="{FF2B5EF4-FFF2-40B4-BE49-F238E27FC236}">
                <a16:creationId xmlns:a16="http://schemas.microsoft.com/office/drawing/2014/main" id="{9D298101-93B2-0589-F814-A478B07EBC90}"/>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6468008" y="2167150"/>
            <a:ext cx="1920240" cy="2103120"/>
          </a:xfrm>
          <a:prstGeom prst="rect">
            <a:avLst/>
          </a:prstGeom>
        </p:spPr>
      </p:pic>
      <p:sp>
        <p:nvSpPr>
          <p:cNvPr id="32" name="TextBox 31">
            <a:extLst>
              <a:ext uri="{FF2B5EF4-FFF2-40B4-BE49-F238E27FC236}">
                <a16:creationId xmlns:a16="http://schemas.microsoft.com/office/drawing/2014/main" id="{DBA191EF-FCA4-FA19-CAF2-56615EAA5B78}"/>
              </a:ext>
            </a:extLst>
          </p:cNvPr>
          <p:cNvSpPr txBox="1"/>
          <p:nvPr/>
        </p:nvSpPr>
        <p:spPr>
          <a:xfrm>
            <a:off x="6093699" y="4081578"/>
            <a:ext cx="2851907" cy="961225"/>
          </a:xfrm>
          <a:prstGeom prst="rect">
            <a:avLst/>
          </a:prstGeom>
          <a:noFill/>
        </p:spPr>
        <p:txBody>
          <a:bodyPr wrap="square" rtlCol="0" anchor="t" anchorCtr="0">
            <a:spAutoFit/>
          </a:bodyPr>
          <a:lstStyle/>
          <a:p>
            <a:pPr>
              <a:lnSpc>
                <a:spcPts val="1340"/>
              </a:lnSpc>
              <a:spcAft>
                <a:spcPts val="0"/>
              </a:spcAft>
            </a:pPr>
            <a:r>
              <a:rPr lang="en-US" sz="1200" b="1" dirty="0">
                <a:solidFill>
                  <a:srgbClr val="035279"/>
                </a:solidFill>
                <a:latin typeface="+mn-lt"/>
                <a:ea typeface="DIN Condensed" charset="0"/>
                <a:cs typeface="DIN Condensed" charset="0"/>
              </a:rPr>
              <a:t>BUT ONLY</a:t>
            </a:r>
          </a:p>
          <a:p>
            <a:pPr>
              <a:lnSpc>
                <a:spcPts val="5400"/>
              </a:lnSpc>
            </a:pPr>
            <a:r>
              <a:rPr lang="en-US" sz="5400" b="1" spc="-200" dirty="0">
                <a:solidFill>
                  <a:srgbClr val="D74120"/>
                </a:solidFill>
                <a:latin typeface="+mn-lt"/>
                <a:ea typeface="DIN Condensed" charset="0"/>
                <a:cs typeface="DIN Condensed" charset="0"/>
              </a:rPr>
              <a:t>12</a:t>
            </a:r>
            <a:r>
              <a:rPr lang="en-US" sz="2400" b="1" spc="-200" dirty="0">
                <a:solidFill>
                  <a:srgbClr val="D74120"/>
                </a:solidFill>
                <a:latin typeface="+mn-lt"/>
                <a:ea typeface="DIN Condensed" charset="0"/>
                <a:cs typeface="DIN Condensed" charset="0"/>
              </a:rPr>
              <a:t> </a:t>
            </a:r>
            <a:r>
              <a:rPr lang="en-US" b="1" dirty="0">
                <a:solidFill>
                  <a:srgbClr val="D74120"/>
                </a:solidFill>
                <a:latin typeface="+mn-lt"/>
                <a:ea typeface="DIN Condensed" charset="0"/>
                <a:cs typeface="DIN Condensed" charset="0"/>
              </a:rPr>
              <a:t>OUT OF</a:t>
            </a:r>
            <a:r>
              <a:rPr lang="en-US" sz="900" b="1" dirty="0">
                <a:solidFill>
                  <a:srgbClr val="D74120"/>
                </a:solidFill>
                <a:latin typeface="+mn-lt"/>
                <a:ea typeface="DIN Condensed" charset="0"/>
                <a:cs typeface="DIN Condensed" charset="0"/>
              </a:rPr>
              <a:t> </a:t>
            </a:r>
            <a:r>
              <a:rPr lang="en-US" sz="5400" b="1" dirty="0">
                <a:solidFill>
                  <a:srgbClr val="D74120"/>
                </a:solidFill>
                <a:latin typeface="+mn-lt"/>
                <a:ea typeface="DIN Condensed" charset="0"/>
                <a:cs typeface="DIN Condensed" charset="0"/>
              </a:rPr>
              <a:t>100</a:t>
            </a:r>
          </a:p>
        </p:txBody>
      </p:sp>
      <p:sp>
        <p:nvSpPr>
          <p:cNvPr id="34" name="TextBox 33">
            <a:extLst>
              <a:ext uri="{FF2B5EF4-FFF2-40B4-BE49-F238E27FC236}">
                <a16:creationId xmlns:a16="http://schemas.microsoft.com/office/drawing/2014/main" id="{30ED14B9-2428-8BE8-DE25-73A711DFADD0}"/>
              </a:ext>
            </a:extLst>
          </p:cNvPr>
          <p:cNvSpPr txBox="1"/>
          <p:nvPr/>
        </p:nvSpPr>
        <p:spPr>
          <a:xfrm>
            <a:off x="6125186" y="4884900"/>
            <a:ext cx="2331279" cy="430887"/>
          </a:xfrm>
          <a:prstGeom prst="rect">
            <a:avLst/>
          </a:prstGeom>
          <a:noFill/>
        </p:spPr>
        <p:txBody>
          <a:bodyPr wrap="square" rtlCol="0">
            <a:spAutoFit/>
          </a:bodyPr>
          <a:lstStyle/>
          <a:p>
            <a:r>
              <a:rPr lang="en-US" sz="1100" b="1" dirty="0">
                <a:solidFill>
                  <a:srgbClr val="035279"/>
                </a:solidFill>
                <a:latin typeface="+mn-lt"/>
              </a:rPr>
              <a:t>people who don’t get treatment will no longer have PTSD.</a:t>
            </a:r>
          </a:p>
        </p:txBody>
      </p:sp>
    </p:spTree>
    <p:extLst>
      <p:ext uri="{BB962C8B-B14F-4D97-AF65-F5344CB8AC3E}">
        <p14:creationId xmlns:p14="http://schemas.microsoft.com/office/powerpoint/2010/main" val="1706995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Primary Care PTSD Screen</a:t>
            </a:r>
          </a:p>
        </p:txBody>
      </p:sp>
      <p:sp>
        <p:nvSpPr>
          <p:cNvPr id="3" name="Content Placeholder 2">
            <a:extLst>
              <a:ext uri="{FF2B5EF4-FFF2-40B4-BE49-F238E27FC236}">
                <a16:creationId xmlns:a16="http://schemas.microsoft.com/office/drawing/2014/main" id="{6A49E526-54DF-9CAD-C973-EAD5397BE545}"/>
              </a:ext>
            </a:extLst>
          </p:cNvPr>
          <p:cNvSpPr>
            <a:spLocks noGrp="1"/>
          </p:cNvSpPr>
          <p:nvPr>
            <p:ph idx="1"/>
          </p:nvPr>
        </p:nvSpPr>
        <p:spPr>
          <a:xfrm>
            <a:off x="457200" y="1600201"/>
            <a:ext cx="8229600" cy="1828800"/>
          </a:xfrm>
        </p:spPr>
        <p:txBody>
          <a:bodyPr/>
          <a:lstStyle/>
          <a:p>
            <a:pPr marL="0" indent="0">
              <a:buNone/>
            </a:pPr>
            <a:r>
              <a:rPr lang="en-US" dirty="0"/>
              <a:t>Learn more at: </a:t>
            </a:r>
            <a:r>
              <a:rPr lang="en-US" u="sng" dirty="0">
                <a:solidFill>
                  <a:srgbClr val="037CC2"/>
                </a:solidFill>
                <a:hlinkClick r:id="rId3" tooltip="This link will take you to the PTSD Self-Screen web page where you can start the self-screen.">
                  <a:extLst>
                    <a:ext uri="{A12FA001-AC4F-418D-AE19-62706E023703}">
                      <ahyp:hlinkClr xmlns:ahyp="http://schemas.microsoft.com/office/drawing/2018/hyperlinkcolor" val="tx"/>
                    </a:ext>
                  </a:extLst>
                </a:hlinkClick>
              </a:rPr>
              <a:t>https:www.ptsd.va.gov/screen/</a:t>
            </a:r>
            <a:endParaRPr lang="en-US" u="sng" dirty="0">
              <a:solidFill>
                <a:srgbClr val="037CC2"/>
              </a:solidFill>
            </a:endParaRPr>
          </a:p>
        </p:txBody>
      </p:sp>
      <p:pic>
        <p:nvPicPr>
          <p:cNvPr id="6" name="Picture 5" descr="Photo of Primary Care PTSD Screen on laptop screen">
            <a:extLst>
              <a:ext uri="{FF2B5EF4-FFF2-40B4-BE49-F238E27FC236}">
                <a16:creationId xmlns:a16="http://schemas.microsoft.com/office/drawing/2014/main" id="{98D3D15E-0A51-829B-978B-A235F1A922C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783080" y="1628536"/>
            <a:ext cx="5577840" cy="3904489"/>
          </a:xfrm>
          <a:prstGeom prst="rect">
            <a:avLst/>
          </a:prstGeom>
        </p:spPr>
      </p:pic>
      <p:sp>
        <p:nvSpPr>
          <p:cNvPr id="8" name="Text Placeholder 7">
            <a:extLst>
              <a:ext uri="{FF2B5EF4-FFF2-40B4-BE49-F238E27FC236}">
                <a16:creationId xmlns:a16="http://schemas.microsoft.com/office/drawing/2014/main" id="{A6684B03-6815-0E45-87B7-92E27F3C6CB6}"/>
              </a:ext>
            </a:extLst>
          </p:cNvPr>
          <p:cNvSpPr>
            <a:spLocks noGrp="1"/>
          </p:cNvSpPr>
          <p:nvPr>
            <p:ph type="body" sz="quarter" idx="10"/>
          </p:nvPr>
        </p:nvSpPr>
        <p:spPr/>
        <p:txBody>
          <a:bodyPr/>
          <a:lstStyle/>
          <a:p>
            <a:r>
              <a:rPr lang="en-US" sz="1100" dirty="0">
                <a:latin typeface="+mn-lt"/>
                <a:ea typeface="Franklin Gothic Book" charset="0"/>
                <a:cs typeface="Franklin Gothic Book" charset="0"/>
              </a:rPr>
              <a:t>View the YouTube video </a:t>
            </a:r>
            <a:r>
              <a:rPr lang="en-US" sz="1100" i="1" u="sng" dirty="0">
                <a:solidFill>
                  <a:schemeClr val="accent1">
                    <a:lumMod val="75000"/>
                  </a:schemeClr>
                </a:solidFill>
                <a:latin typeface="+mn-lt"/>
                <a:ea typeface="Franklin Gothic Book" charset="0"/>
                <a:cs typeface="Franklin Gothic Book" charset="0"/>
                <a:hlinkClick r:id="rId5" tooltip="This link will take you to YouTube to view the &quot;PTSD Screening&quot; video."/>
              </a:rPr>
              <a:t>PTSD Screening</a:t>
            </a:r>
            <a:endParaRPr lang="en-US" sz="1100" i="1" u="sng" dirty="0">
              <a:solidFill>
                <a:schemeClr val="accent1">
                  <a:lumMod val="75000"/>
                </a:schemeClr>
              </a:solidFill>
              <a:latin typeface="+mn-lt"/>
              <a:ea typeface="Franklin Gothic Book" charset="0"/>
              <a:cs typeface="Franklin Gothic Book" charset="0"/>
            </a:endParaRPr>
          </a:p>
        </p:txBody>
      </p:sp>
    </p:spTree>
    <p:extLst>
      <p:ext uri="{BB962C8B-B14F-4D97-AF65-F5344CB8AC3E}">
        <p14:creationId xmlns:p14="http://schemas.microsoft.com/office/powerpoint/2010/main" val="1982339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 Provider</a:t>
            </a:r>
          </a:p>
        </p:txBody>
      </p:sp>
      <p:sp>
        <p:nvSpPr>
          <p:cNvPr id="9" name="Rectangle 8">
            <a:extLst>
              <a:ext uri="{FF2B5EF4-FFF2-40B4-BE49-F238E27FC236}">
                <a16:creationId xmlns:a16="http://schemas.microsoft.com/office/drawing/2014/main" id="{5FA5BD6B-4DA2-6CED-B502-78017158BA42}"/>
              </a:ext>
              <a:ext uri="{C183D7F6-B498-43B3-948B-1728B52AA6E4}">
                <adec:decorative xmlns:adec="http://schemas.microsoft.com/office/drawing/2017/decorative" val="1"/>
              </a:ext>
            </a:extLst>
          </p:cNvPr>
          <p:cNvSpPr/>
          <p:nvPr/>
        </p:nvSpPr>
        <p:spPr>
          <a:xfrm>
            <a:off x="457201" y="1454940"/>
            <a:ext cx="5142410" cy="3787619"/>
          </a:xfrm>
          <a:prstGeom prst="rect">
            <a:avLst/>
          </a:prstGeom>
          <a:solidFill>
            <a:schemeClr val="bg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Search bar for finding a type of specialized PTSD program">
            <a:extLst>
              <a:ext uri="{FF2B5EF4-FFF2-40B4-BE49-F238E27FC236}">
                <a16:creationId xmlns:a16="http://schemas.microsoft.com/office/drawing/2014/main" id="{946B177F-8F13-70C0-F4B3-755770AA6E02}"/>
              </a:ext>
            </a:extLst>
          </p:cNvPr>
          <p:cNvPicPr>
            <a:picLocks noChangeAspect="1"/>
          </p:cNvPicPr>
          <p:nvPr/>
        </p:nvPicPr>
        <p:blipFill>
          <a:blip r:embed="rId3"/>
          <a:stretch>
            <a:fillRect/>
          </a:stretch>
        </p:blipFill>
        <p:spPr>
          <a:xfrm>
            <a:off x="692344" y="1521788"/>
            <a:ext cx="3689858" cy="890016"/>
          </a:xfrm>
          <a:prstGeom prst="rect">
            <a:avLst/>
          </a:prstGeom>
        </p:spPr>
      </p:pic>
      <p:pic>
        <p:nvPicPr>
          <p:cNvPr id="5" name="Content Placeholder 4" descr="Map from Finding a Provider page, which includes the 50 states, Philippine Islands, Guam, American Samoa, Puerto Rico, and the Virgin Islands.">
            <a:extLst>
              <a:ext uri="{FF2B5EF4-FFF2-40B4-BE49-F238E27FC236}">
                <a16:creationId xmlns:a16="http://schemas.microsoft.com/office/drawing/2014/main" id="{4AFB2ADA-6486-B97B-1C6E-B216932519D9}"/>
              </a:ext>
            </a:extLst>
          </p:cNvPr>
          <p:cNvPicPr>
            <a:picLocks noGrp="1" noChangeAspect="1"/>
          </p:cNvPicPr>
          <p:nvPr>
            <p:ph idx="1"/>
          </p:nvPr>
        </p:nvPicPr>
        <p:blipFill>
          <a:blip r:embed="rId4" cstate="hqprint">
            <a:extLst>
              <a:ext uri="{28A0092B-C50C-407E-A947-70E740481C1C}">
                <a14:useLocalDpi xmlns:a14="http://schemas.microsoft.com/office/drawing/2010/main"/>
              </a:ext>
            </a:extLst>
          </a:blip>
          <a:stretch/>
        </p:blipFill>
        <p:spPr>
          <a:xfrm>
            <a:off x="612648" y="2414016"/>
            <a:ext cx="4697984" cy="2642616"/>
          </a:xfrm>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A40BDC27-49EB-5648-A9F5-D26382BDBE48}"/>
              </a:ext>
            </a:extLst>
          </p:cNvPr>
          <p:cNvSpPr txBox="1"/>
          <p:nvPr/>
        </p:nvSpPr>
        <p:spPr>
          <a:xfrm>
            <a:off x="484258" y="5325361"/>
            <a:ext cx="5519853" cy="323165"/>
          </a:xfrm>
          <a:prstGeom prst="rect">
            <a:avLst/>
          </a:prstGeom>
          <a:noFill/>
        </p:spPr>
        <p:txBody>
          <a:bodyPr wrap="square">
            <a:spAutoFit/>
          </a:bodyPr>
          <a:lstStyle/>
          <a:p>
            <a:r>
              <a:rPr lang="en-US" sz="1500" dirty="0">
                <a:latin typeface="+mn-lt"/>
              </a:rPr>
              <a:t>Find a program: </a:t>
            </a:r>
            <a:r>
              <a:rPr lang="en-US" sz="1500" dirty="0">
                <a:latin typeface="+mn-lt"/>
                <a:hlinkClick r:id="rId5" tooltip="This link will take you to the Locations page on the PTSD website, where you can find a PTSD program near you."/>
              </a:rPr>
              <a:t>https://www.va.gov/directory/guide/PTSD.asp</a:t>
            </a:r>
            <a:endParaRPr lang="en-US" sz="1500" dirty="0">
              <a:latin typeface="+mn-lt"/>
            </a:endParaRPr>
          </a:p>
        </p:txBody>
      </p:sp>
      <p:sp>
        <p:nvSpPr>
          <p:cNvPr id="7" name="TextBox 6">
            <a:extLst>
              <a:ext uri="{FF2B5EF4-FFF2-40B4-BE49-F238E27FC236}">
                <a16:creationId xmlns:a16="http://schemas.microsoft.com/office/drawing/2014/main" id="{01331F77-EFAB-F1F3-3497-225C17A15B3D}"/>
              </a:ext>
            </a:extLst>
          </p:cNvPr>
          <p:cNvSpPr txBox="1"/>
          <p:nvPr/>
        </p:nvSpPr>
        <p:spPr>
          <a:xfrm>
            <a:off x="5854162" y="1681144"/>
            <a:ext cx="3019868" cy="784830"/>
          </a:xfrm>
          <a:prstGeom prst="rect">
            <a:avLst/>
          </a:prstGeom>
          <a:noFill/>
        </p:spPr>
        <p:txBody>
          <a:bodyPr wrap="square" rtlCol="0">
            <a:spAutoFit/>
          </a:bodyPr>
          <a:lstStyle/>
          <a:p>
            <a:r>
              <a:rPr lang="en-US" sz="1500" dirty="0">
                <a:latin typeface="+mn-lt"/>
              </a:rPr>
              <a:t>Find a provider:</a:t>
            </a:r>
          </a:p>
          <a:p>
            <a:r>
              <a:rPr lang="en-US" sz="1500" dirty="0">
                <a:latin typeface="+mn-lt"/>
                <a:hlinkClick r:id="rId6" tooltip="This link will take you to the &quot;Find a Provider&quot; web page on the PTSD website."/>
              </a:rPr>
              <a:t>https://</a:t>
            </a:r>
            <a:r>
              <a:rPr lang="en-US" sz="1500" dirty="0" err="1">
                <a:latin typeface="+mn-lt"/>
                <a:hlinkClick r:id="rId7" tooltip="This link will take you to the &quot;Find a Provider&quot; web page on the PTSD website."/>
              </a:rPr>
              <a:t>www</a:t>
            </a:r>
            <a:r>
              <a:rPr lang="en-US" sz="1500" dirty="0" err="1">
                <a:latin typeface="+mn-lt"/>
                <a:hlinkClick r:id="rId6" tooltip="This link will take you to the &quot;Find a Provider&quot; web page on the PTSD website."/>
              </a:rPr>
              <a:t>.ptsd.va.gov</a:t>
            </a:r>
            <a:r>
              <a:rPr lang="en-US" sz="1500" dirty="0">
                <a:latin typeface="+mn-lt"/>
                <a:hlinkClick r:id="rId6" tooltip="This link will take you to the &quot;Find a Provider&quot; web page on the PTSD website."/>
              </a:rPr>
              <a:t>/gethelp/find_therapist.asp</a:t>
            </a:r>
            <a:endParaRPr lang="en-US" sz="1500" dirty="0">
              <a:latin typeface="+mn-lt"/>
            </a:endParaRPr>
          </a:p>
        </p:txBody>
      </p:sp>
      <p:pic>
        <p:nvPicPr>
          <p:cNvPr id="6" name="Picture 5" descr="Man in a therapy session">
            <a:extLst>
              <a:ext uri="{FF2B5EF4-FFF2-40B4-BE49-F238E27FC236}">
                <a16:creationId xmlns:a16="http://schemas.microsoft.com/office/drawing/2014/main" id="{170BDB01-C764-7CEE-2BA5-4F78686AD255}"/>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5925250" y="2688604"/>
            <a:ext cx="2743200" cy="1828800"/>
          </a:xfrm>
          <a:prstGeom prst="rect">
            <a:avLst/>
          </a:prstGeom>
        </p:spPr>
      </p:pic>
    </p:spTree>
    <p:extLst>
      <p:ext uri="{BB962C8B-B14F-4D97-AF65-F5344CB8AC3E}">
        <p14:creationId xmlns:p14="http://schemas.microsoft.com/office/powerpoint/2010/main" val="2415381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Signs of Good PTSD Care</a:t>
            </a:r>
          </a:p>
        </p:txBody>
      </p:sp>
      <p:sp>
        <p:nvSpPr>
          <p:cNvPr id="4" name="Content Placeholder 3">
            <a:extLst>
              <a:ext uri="{FF2B5EF4-FFF2-40B4-BE49-F238E27FC236}">
                <a16:creationId xmlns:a16="http://schemas.microsoft.com/office/drawing/2014/main" id="{D7487518-6BB2-0FB1-244B-4CDC5A66E07B}"/>
              </a:ext>
            </a:extLst>
          </p:cNvPr>
          <p:cNvSpPr>
            <a:spLocks noGrp="1"/>
          </p:cNvSpPr>
          <p:nvPr>
            <p:ph idx="10"/>
          </p:nvPr>
        </p:nvSpPr>
        <p:spPr/>
        <p:txBody>
          <a:bodyPr/>
          <a:lstStyle/>
          <a:p>
            <a:r>
              <a:rPr lang="en-US" sz="1800" dirty="0"/>
              <a:t>Learn more at </a:t>
            </a:r>
            <a:r>
              <a:rPr lang="en-US" sz="1800" dirty="0">
                <a:solidFill>
                  <a:srgbClr val="037CC2"/>
                </a:solidFill>
                <a:hlinkClick r:id="rId3" tooltip="This link will take you to the &quot;Signs of Good PTSD Care&quot; web page on the VA PTSD website."/>
              </a:rPr>
              <a:t>https://www.ptsd.va.gov/understand_tx/tx_good_care.asp</a:t>
            </a:r>
            <a:endParaRPr lang="en-US" sz="1800" dirty="0">
              <a:solidFill>
                <a:srgbClr val="037CC2"/>
              </a:solidFill>
            </a:endParaRPr>
          </a:p>
        </p:txBody>
      </p:sp>
      <p:pic>
        <p:nvPicPr>
          <p:cNvPr id="6" name="Content Placeholder 5" descr="A photo of a psychotherapy session">
            <a:extLst>
              <a:ext uri="{FF2B5EF4-FFF2-40B4-BE49-F238E27FC236}">
                <a16:creationId xmlns:a16="http://schemas.microsoft.com/office/drawing/2014/main" id="{1CFFF7CB-EBD0-7410-D675-7A5EC160C732}"/>
              </a:ext>
            </a:extLst>
          </p:cNvPr>
          <p:cNvPicPr>
            <a:picLocks noGrp="1" noChangeAspect="1"/>
          </p:cNvPicPr>
          <p:nvPr>
            <p:ph idx="1"/>
          </p:nvPr>
        </p:nvPicPr>
        <p:blipFill>
          <a:blip r:embed="rId4" cstate="hqprint">
            <a:extLst>
              <a:ext uri="{28A0092B-C50C-407E-A947-70E740481C1C}">
                <a14:useLocalDpi xmlns:a14="http://schemas.microsoft.com/office/drawing/2010/main"/>
              </a:ext>
            </a:extLst>
          </a:blip>
          <a:stretch>
            <a:fillRect/>
          </a:stretch>
        </p:blipFill>
        <p:spPr>
          <a:xfrm>
            <a:off x="1961769" y="2157412"/>
            <a:ext cx="5220462" cy="3481388"/>
          </a:xfrm>
        </p:spPr>
      </p:pic>
    </p:spTree>
    <p:extLst>
      <p:ext uri="{BB962C8B-B14F-4D97-AF65-F5344CB8AC3E}">
        <p14:creationId xmlns:p14="http://schemas.microsoft.com/office/powerpoint/2010/main" val="38943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NCPTSD Apps: Help on the Go</a:t>
            </a:r>
          </a:p>
        </p:txBody>
      </p:sp>
      <p:sp>
        <p:nvSpPr>
          <p:cNvPr id="4" name="Content Placeholder 3">
            <a:extLst>
              <a:ext uri="{FF2B5EF4-FFF2-40B4-BE49-F238E27FC236}">
                <a16:creationId xmlns:a16="http://schemas.microsoft.com/office/drawing/2014/main" id="{F699A19E-BA4F-C33F-6917-564651DB48D1}"/>
              </a:ext>
            </a:extLst>
          </p:cNvPr>
          <p:cNvSpPr>
            <a:spLocks noGrp="1"/>
          </p:cNvSpPr>
          <p:nvPr>
            <p:ph idx="10"/>
          </p:nvPr>
        </p:nvSpPr>
        <p:spPr>
          <a:xfrm>
            <a:off x="457200" y="1543051"/>
            <a:ext cx="2608250" cy="1191760"/>
          </a:xfrm>
        </p:spPr>
        <p:txBody>
          <a:bodyPr/>
          <a:lstStyle/>
          <a:p>
            <a:pPr marL="0" marR="0">
              <a:lnSpc>
                <a:spcPct val="107000"/>
              </a:lnSpc>
              <a:spcBef>
                <a:spcPts val="0"/>
              </a:spcBef>
              <a:spcAft>
                <a:spcPts val="0"/>
              </a:spcAft>
            </a:pPr>
            <a:r>
              <a:rPr lang="en-US" sz="1800" dirty="0">
                <a:effectLst/>
                <a:ea typeface="Calibri" panose="020F0502020204030204" pitchFamily="34" charset="0"/>
                <a:cs typeface="Arial" panose="020B0604020202020204" pitchFamily="34" charset="0"/>
              </a:rPr>
              <a:t>Learn more at:</a:t>
            </a:r>
            <a:r>
              <a:rPr lang="en-US" sz="1800" u="sng" dirty="0">
                <a:solidFill>
                  <a:srgbClr val="0563C1"/>
                </a:solidFill>
                <a:effectLst/>
                <a:ea typeface="Calibri" panose="020F0502020204030204" pitchFamily="34" charset="0"/>
                <a:cs typeface="Arial" panose="020B0604020202020204" pitchFamily="34" charset="0"/>
                <a:hlinkClick r:id="rId3" tooltip="This link will take you to the VA apps page where you can download mobile mental health apps."/>
              </a:rPr>
              <a:t> https://myvaapps.com/</a:t>
            </a:r>
            <a:endParaRPr lang="en-US" sz="1800" dirty="0">
              <a:effectLst/>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8454901E-F7E0-4FCF-2132-15D8478FF489}"/>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218043" y="1371600"/>
            <a:ext cx="2910840" cy="5097780"/>
          </a:xfrm>
          <a:prstGeom prst="rect">
            <a:avLst/>
          </a:prstGeom>
        </p:spPr>
      </p:pic>
      <p:pic>
        <p:nvPicPr>
          <p:cNvPr id="7" name="Content Placeholder 6" descr="Screenshot of mobile app icons ACT Coach, AIMS, Beyond MST, CBT-i Coach, Couples Coach, COVID Coach, CPT Coach, Insomnia Coach, Mindfulness Coach, PE Coach, PFA Mobile, PTSD Coach, PTSD Family Coach, STAIR Coach, Stay Quit Coach, VetChange, Concussion Coach, Mood Coach, Moving Forward, and Parenting2Go.">
            <a:extLst>
              <a:ext uri="{FF2B5EF4-FFF2-40B4-BE49-F238E27FC236}">
                <a16:creationId xmlns:a16="http://schemas.microsoft.com/office/drawing/2014/main" id="{D0AF5CA1-DF94-4542-2D27-50E3896D83EB}"/>
              </a:ext>
            </a:extLst>
          </p:cNvPr>
          <p:cNvPicPr>
            <a:picLocks noGrp="1" noChangeAspect="1"/>
          </p:cNvPicPr>
          <p:nvPr>
            <p:ph idx="1"/>
          </p:nvPr>
        </p:nvPicPr>
        <p:blipFill>
          <a:blip r:embed="rId5" cstate="print">
            <a:extLst>
              <a:ext uri="{28A0092B-C50C-407E-A947-70E740481C1C}">
                <a14:useLocalDpi xmlns:a14="http://schemas.microsoft.com/office/drawing/2010/main"/>
              </a:ext>
            </a:extLst>
          </a:blip>
          <a:stretch>
            <a:fillRect/>
          </a:stretch>
        </p:blipFill>
        <p:spPr>
          <a:xfrm>
            <a:off x="3429303" y="2068384"/>
            <a:ext cx="2335727" cy="3481388"/>
          </a:xfrm>
        </p:spPr>
      </p:pic>
      <p:sp>
        <p:nvSpPr>
          <p:cNvPr id="3" name="Rectangle 2">
            <a:extLst>
              <a:ext uri="{FF2B5EF4-FFF2-40B4-BE49-F238E27FC236}">
                <a16:creationId xmlns:a16="http://schemas.microsoft.com/office/drawing/2014/main" id="{A15943D9-FDA1-BF12-99D3-EF13534E1F5A}"/>
              </a:ext>
              <a:ext uri="{C183D7F6-B498-43B3-948B-1728B52AA6E4}">
                <adec:decorative xmlns:adec="http://schemas.microsoft.com/office/drawing/2017/decorative" val="1"/>
              </a:ext>
            </a:extLst>
          </p:cNvPr>
          <p:cNvSpPr/>
          <p:nvPr/>
        </p:nvSpPr>
        <p:spPr>
          <a:xfrm>
            <a:off x="6340142" y="3002280"/>
            <a:ext cx="2803857" cy="2547492"/>
          </a:xfrm>
          <a:prstGeom prst="rect">
            <a:avLst/>
          </a:prstGeom>
          <a:solidFill>
            <a:schemeClr val="accent1">
              <a:lumMod val="20000"/>
              <a:lumOff val="80000"/>
              <a:alpha val="49988"/>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3483B1D-4C22-290A-07DE-5D1FE6209513}"/>
              </a:ext>
            </a:extLst>
          </p:cNvPr>
          <p:cNvSpPr txBox="1"/>
          <p:nvPr/>
        </p:nvSpPr>
        <p:spPr>
          <a:xfrm>
            <a:off x="6529137" y="3231302"/>
            <a:ext cx="2360588" cy="2150653"/>
          </a:xfrm>
          <a:prstGeom prst="rect">
            <a:avLst/>
          </a:prstGeom>
          <a:noFill/>
        </p:spPr>
        <p:txBody>
          <a:bodyPr wrap="square" rtlCol="0">
            <a:spAutoFit/>
          </a:bodyPr>
          <a:lstStyle/>
          <a:p>
            <a:pPr marL="0" marR="0">
              <a:lnSpc>
                <a:spcPct val="107000"/>
              </a:lnSpc>
              <a:spcBef>
                <a:spcPts val="0"/>
              </a:spcBef>
              <a:spcAft>
                <a:spcPts val="0"/>
              </a:spcAft>
            </a:pPr>
            <a:r>
              <a:rPr lang="en-US" sz="1400" dirty="0">
                <a:effectLst/>
                <a:latin typeface="+mn-lt"/>
                <a:ea typeface="Calibri" panose="020F0502020204030204" pitchFamily="34" charset="0"/>
                <a:cs typeface="Arial" panose="020B0604020202020204" pitchFamily="34" charset="0"/>
              </a:rPr>
              <a:t>Option one: </a:t>
            </a:r>
            <a:r>
              <a:rPr lang="en-US" sz="1400" u="sng" dirty="0">
                <a:solidFill>
                  <a:srgbClr val="0563C1"/>
                </a:solidFill>
                <a:effectLst/>
                <a:latin typeface="+mn-lt"/>
                <a:ea typeface="Calibri" panose="020F0502020204030204" pitchFamily="34" charset="0"/>
                <a:cs typeface="Arial" panose="020B0604020202020204" pitchFamily="34" charset="0"/>
                <a:hlinkClick r:id="rId6" tooltip="This link will take you to YouTube to view the &quot;Introduction to VA Mental Health Apps&quot; video."/>
              </a:rPr>
              <a:t>Introduction to VA mental health apps</a:t>
            </a:r>
            <a:endParaRPr lang="en-US" sz="1400" dirty="0">
              <a:effectLst/>
              <a:latin typeface="+mn-lt"/>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400" dirty="0">
                <a:effectLst/>
                <a:latin typeface="+mn-lt"/>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400" dirty="0">
                <a:effectLst/>
                <a:latin typeface="+mn-lt"/>
                <a:ea typeface="Calibri" panose="020F0502020204030204" pitchFamily="34" charset="0"/>
                <a:cs typeface="Arial" panose="020B0604020202020204" pitchFamily="34" charset="0"/>
              </a:rPr>
              <a:t>Option two: YouTube </a:t>
            </a:r>
            <a:r>
              <a:rPr lang="en-US" sz="1400" u="sng" dirty="0">
                <a:solidFill>
                  <a:srgbClr val="0563C1"/>
                </a:solidFill>
                <a:effectLst/>
                <a:latin typeface="+mn-lt"/>
                <a:ea typeface="Calibri" panose="020F0502020204030204" pitchFamily="34" charset="0"/>
                <a:cs typeface="Arial" panose="020B0604020202020204" pitchFamily="34" charset="0"/>
                <a:hlinkClick r:id="rId7" tooltip="This link will take you to YouTube to view the &quot;Introduction to the PTSD Coach App&quot; video."/>
              </a:rPr>
              <a:t>Introduction to the PTSD Coach app</a:t>
            </a:r>
            <a:endParaRPr lang="en-US" sz="1400" dirty="0">
              <a:effectLst/>
              <a:latin typeface="+mn-lt"/>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400" dirty="0">
                <a:effectLst/>
                <a:latin typeface="+mn-lt"/>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400" dirty="0">
                <a:effectLst/>
                <a:latin typeface="+mn-lt"/>
                <a:ea typeface="Calibri" panose="020F0502020204030204" pitchFamily="34" charset="0"/>
                <a:cs typeface="Arial" panose="020B0604020202020204" pitchFamily="34" charset="0"/>
              </a:rPr>
              <a:t>Option three: </a:t>
            </a:r>
            <a:r>
              <a:rPr lang="en-US" sz="1400" u="sng" dirty="0">
                <a:solidFill>
                  <a:srgbClr val="0563C1"/>
                </a:solidFill>
                <a:effectLst/>
                <a:latin typeface="+mn-lt"/>
                <a:ea typeface="Calibri" panose="020F0502020204030204" pitchFamily="34" charset="0"/>
                <a:cs typeface="Arial" panose="020B0604020202020204" pitchFamily="34" charset="0"/>
                <a:hlinkClick r:id="rId8" tooltip="This link will take you to YouTube to view the &quot;YouTube Covid Coach App Demo&quot; video."/>
              </a:rPr>
              <a:t>YouTube COVID Coach app demo</a:t>
            </a:r>
            <a:endParaRPr lang="en-US" sz="1400" dirty="0">
              <a:effectLst/>
              <a:latin typeface="+mn-lt"/>
              <a:ea typeface="Calibri" panose="020F050202020403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A6D810D8-8D3E-4D08-083C-53C3D44043E6}"/>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081474" y="3231303"/>
            <a:ext cx="480060" cy="320040"/>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F18D7580-71AD-AF5F-5139-BC31FF0FF66E}"/>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081474" y="3928336"/>
            <a:ext cx="480060" cy="320040"/>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380197F1-A833-51E1-84C4-615BBDD05257}"/>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081474" y="4823065"/>
            <a:ext cx="480060" cy="32004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81090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PTSD Coach Online</a:t>
            </a:r>
          </a:p>
        </p:txBody>
      </p:sp>
      <p:sp>
        <p:nvSpPr>
          <p:cNvPr id="4" name="Content Placeholder 3">
            <a:extLst>
              <a:ext uri="{FF2B5EF4-FFF2-40B4-BE49-F238E27FC236}">
                <a16:creationId xmlns:a16="http://schemas.microsoft.com/office/drawing/2014/main" id="{CD4FBBCC-5928-1570-FED2-D86D68A849EA}"/>
              </a:ext>
            </a:extLst>
          </p:cNvPr>
          <p:cNvSpPr>
            <a:spLocks noGrp="1"/>
          </p:cNvSpPr>
          <p:nvPr>
            <p:ph idx="10"/>
          </p:nvPr>
        </p:nvSpPr>
        <p:spPr/>
        <p:txBody>
          <a:bodyPr/>
          <a:lstStyle/>
          <a:p>
            <a:r>
              <a:rPr lang="en-US" sz="1800" dirty="0">
                <a:effectLst/>
                <a:ea typeface="Calibri" panose="020F0502020204030204" pitchFamily="34" charset="0"/>
                <a:cs typeface="Arial" panose="020B0604020202020204" pitchFamily="34" charset="0"/>
              </a:rPr>
              <a:t>Learn more at: </a:t>
            </a:r>
            <a:r>
              <a:rPr lang="en-US" sz="1800" u="sng" dirty="0">
                <a:solidFill>
                  <a:srgbClr val="0563C1"/>
                </a:solidFill>
                <a:effectLst/>
                <a:ea typeface="Calibri" panose="020F0502020204030204" pitchFamily="34" charset="0"/>
                <a:cs typeface="Arial" panose="020B0604020202020204" pitchFamily="34" charset="0"/>
                <a:hlinkClick r:id="rId3" tooltip="This link will take you to the PTSD Coach Online web page on the VA PTSD website."/>
              </a:rPr>
              <a:t>https://www.ptsd.va.gov/apps/ptsdcoachonline/default.htm</a:t>
            </a:r>
            <a:r>
              <a:rPr lang="en-US" sz="1800" dirty="0">
                <a:effectLst/>
                <a:ea typeface="Calibri" panose="020F0502020204030204" pitchFamily="34" charset="0"/>
                <a:cs typeface="Arial" panose="020B0604020202020204" pitchFamily="34" charset="0"/>
              </a:rPr>
              <a:t> </a:t>
            </a:r>
            <a:endParaRPr lang="en-US" dirty="0"/>
          </a:p>
        </p:txBody>
      </p:sp>
      <p:pic>
        <p:nvPicPr>
          <p:cNvPr id="6" name="Content Placeholder 5" descr="Photo of PTSD Coach Online website on computer screen">
            <a:extLst>
              <a:ext uri="{FF2B5EF4-FFF2-40B4-BE49-F238E27FC236}">
                <a16:creationId xmlns:a16="http://schemas.microsoft.com/office/drawing/2014/main" id="{C55AE7E3-874C-E0AF-4F8A-AD7EEA77373A}"/>
              </a:ext>
            </a:extLst>
          </p:cNvPr>
          <p:cNvPicPr>
            <a:picLocks noGrp="1" noChangeAspect="1"/>
          </p:cNvPicPr>
          <p:nvPr>
            <p:ph idx="1"/>
          </p:nvPr>
        </p:nvPicPr>
        <p:blipFill>
          <a:blip r:embed="rId4" cstate="print">
            <a:extLst>
              <a:ext uri="{28A0092B-C50C-407E-A947-70E740481C1C}">
                <a14:useLocalDpi xmlns:a14="http://schemas.microsoft.com/office/drawing/2010/main"/>
              </a:ext>
            </a:extLst>
          </a:blip>
          <a:stretch>
            <a:fillRect/>
          </a:stretch>
        </p:blipFill>
        <p:spPr>
          <a:xfrm>
            <a:off x="1554480" y="1633669"/>
            <a:ext cx="6035040" cy="4224528"/>
          </a:xfrm>
        </p:spPr>
      </p:pic>
    </p:spTree>
    <p:extLst>
      <p:ext uri="{BB962C8B-B14F-4D97-AF65-F5344CB8AC3E}">
        <p14:creationId xmlns:p14="http://schemas.microsoft.com/office/powerpoint/2010/main" val="1465431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Stay Connected and Up-to-Date</a:t>
            </a:r>
          </a:p>
        </p:txBody>
      </p:sp>
      <p:sp>
        <p:nvSpPr>
          <p:cNvPr id="3" name="Content Placeholder 2">
            <a:extLst>
              <a:ext uri="{FF2B5EF4-FFF2-40B4-BE49-F238E27FC236}">
                <a16:creationId xmlns:a16="http://schemas.microsoft.com/office/drawing/2014/main" id="{871864FD-9B69-BC9F-1DA0-6454410CBB74}"/>
              </a:ext>
            </a:extLst>
          </p:cNvPr>
          <p:cNvSpPr>
            <a:spLocks noGrp="1"/>
          </p:cNvSpPr>
          <p:nvPr>
            <p:ph idx="10"/>
          </p:nvPr>
        </p:nvSpPr>
        <p:spPr/>
        <p:txBody>
          <a:bodyPr/>
          <a:lstStyle/>
          <a:p>
            <a:r>
              <a:rPr lang="en-US" dirty="0">
                <a:effectLst/>
                <a:ea typeface="Calibri" panose="020F0502020204030204" pitchFamily="34" charset="0"/>
                <a:cs typeface="Arial" panose="020B0604020202020204" pitchFamily="34" charset="0"/>
              </a:rPr>
              <a:t>Subscribe to updates at </a:t>
            </a:r>
            <a:r>
              <a:rPr lang="en-US" u="sng" dirty="0">
                <a:solidFill>
                  <a:srgbClr val="0563C1"/>
                </a:solidFill>
                <a:effectLst/>
                <a:ea typeface="Calibri" panose="020F0502020204030204" pitchFamily="34" charset="0"/>
                <a:cs typeface="Arial" panose="020B0604020202020204" pitchFamily="34" charset="0"/>
                <a:hlinkClick r:id="rId3" tooltip="This link will take you to the &quot;Subscribe&quot; page where you can sign up for the PTSD Monthly Update."/>
              </a:rPr>
              <a:t>PTSD: National Center for PTSD (va.gov)</a:t>
            </a:r>
            <a:r>
              <a:rPr lang="en-US" dirty="0">
                <a:effectLst/>
                <a:hlinkClick r:id="rId3" tooltip="This link will take you to the &quot;Subscribe&quot; page where you can sign up for the PTSD Monthly Update."/>
              </a:rPr>
              <a:t> </a:t>
            </a:r>
            <a:endParaRPr lang="en-US" dirty="0"/>
          </a:p>
        </p:txBody>
      </p:sp>
      <p:pic>
        <p:nvPicPr>
          <p:cNvPr id="6" name="Content Placeholder 5" descr="Photo of PTSD home page on computer screen">
            <a:extLst>
              <a:ext uri="{FF2B5EF4-FFF2-40B4-BE49-F238E27FC236}">
                <a16:creationId xmlns:a16="http://schemas.microsoft.com/office/drawing/2014/main" id="{2D7066C8-9B58-411C-184C-E3806E843860}"/>
              </a:ext>
            </a:extLst>
          </p:cNvPr>
          <p:cNvPicPr>
            <a:picLocks noGrp="1" noChangeAspect="1"/>
          </p:cNvPicPr>
          <p:nvPr>
            <p:ph idx="1"/>
          </p:nvPr>
        </p:nvPicPr>
        <p:blipFill>
          <a:blip r:embed="rId4" cstate="print">
            <a:extLst>
              <a:ext uri="{28A0092B-C50C-407E-A947-70E740481C1C}">
                <a14:useLocalDpi xmlns:a14="http://schemas.microsoft.com/office/drawing/2010/main"/>
              </a:ext>
            </a:extLst>
          </a:blip>
          <a:stretch>
            <a:fillRect/>
          </a:stretch>
        </p:blipFill>
        <p:spPr>
          <a:xfrm>
            <a:off x="215304" y="1978712"/>
            <a:ext cx="4973411" cy="3481388"/>
          </a:xfrm>
        </p:spPr>
      </p:pic>
      <p:pic>
        <p:nvPicPr>
          <p:cNvPr id="8" name="Picture 7" descr="Image of the July PTSD Monthly Update">
            <a:extLst>
              <a:ext uri="{FF2B5EF4-FFF2-40B4-BE49-F238E27FC236}">
                <a16:creationId xmlns:a16="http://schemas.microsoft.com/office/drawing/2014/main" id="{F5546F63-5BBD-FE60-9ED3-49E9576A7A0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172146" y="2146684"/>
            <a:ext cx="2266950" cy="3708400"/>
          </a:xfrm>
          <a:prstGeom prst="rect">
            <a:avLst/>
          </a:prstGeom>
          <a:effectLst>
            <a:outerShdw blurRad="50800" dist="38100" dir="2700000" algn="tl" rotWithShape="0">
              <a:prstClr val="black">
                <a:alpha val="40000"/>
              </a:prstClr>
            </a:outerShdw>
          </a:effectLst>
        </p:spPr>
      </p:pic>
      <p:pic>
        <p:nvPicPr>
          <p:cNvPr id="10" name="Picture 9" descr="Facebook logo">
            <a:extLst>
              <a:ext uri="{FF2B5EF4-FFF2-40B4-BE49-F238E27FC236}">
                <a16:creationId xmlns:a16="http://schemas.microsoft.com/office/drawing/2014/main" id="{737BF765-1D5A-96AC-4B87-F98AD86A118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729398" y="2944854"/>
            <a:ext cx="484146" cy="484146"/>
          </a:xfrm>
          <a:prstGeom prst="rect">
            <a:avLst/>
          </a:prstGeom>
        </p:spPr>
      </p:pic>
      <p:pic>
        <p:nvPicPr>
          <p:cNvPr id="12" name="Picture 11" descr="Twitter logo">
            <a:extLst>
              <a:ext uri="{FF2B5EF4-FFF2-40B4-BE49-F238E27FC236}">
                <a16:creationId xmlns:a16="http://schemas.microsoft.com/office/drawing/2014/main" id="{A44A591F-CBF9-60A5-AA9E-A73C2CC32B6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528282" y="3712411"/>
            <a:ext cx="874715" cy="874715"/>
          </a:xfrm>
          <a:prstGeom prst="rect">
            <a:avLst/>
          </a:prstGeom>
        </p:spPr>
      </p:pic>
    </p:spTree>
    <p:extLst>
      <p:ext uri="{BB962C8B-B14F-4D97-AF65-F5344CB8AC3E}">
        <p14:creationId xmlns:p14="http://schemas.microsoft.com/office/powerpoint/2010/main" val="1335122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5E4966-FB0F-78AE-90C8-9ED0A231F4BF}"/>
              </a:ext>
            </a:extLst>
          </p:cNvPr>
          <p:cNvSpPr>
            <a:spLocks noGrp="1"/>
          </p:cNvSpPr>
          <p:nvPr>
            <p:ph type="title"/>
          </p:nvPr>
        </p:nvSpPr>
        <p:spPr/>
        <p:txBody>
          <a:bodyPr/>
          <a:lstStyle/>
          <a:p>
            <a:r>
              <a:rPr lang="en-US" dirty="0"/>
              <a:t>Need Help in a Crisis?</a:t>
            </a:r>
          </a:p>
        </p:txBody>
      </p:sp>
      <p:pic>
        <p:nvPicPr>
          <p:cNvPr id="11" name="Content Placeholder 10" descr="Logo: Veterans Crisis Line, Dial 988, then press 1">
            <a:extLst>
              <a:ext uri="{FF2B5EF4-FFF2-40B4-BE49-F238E27FC236}">
                <a16:creationId xmlns:a16="http://schemas.microsoft.com/office/drawing/2014/main" id="{3C4DAA09-17AE-76AF-1C5F-9E3A9EFCEB58}"/>
              </a:ext>
            </a:extLst>
          </p:cNvPr>
          <p:cNvPicPr>
            <a:picLocks noGrp="1" noChangeAspect="1"/>
          </p:cNvPicPr>
          <p:nvPr>
            <p:ph sz="half" idx="1"/>
          </p:nvPr>
        </p:nvPicPr>
        <p:blipFill>
          <a:blip r:embed="rId3" cstate="print">
            <a:extLst>
              <a:ext uri="{28A0092B-C50C-407E-A947-70E740481C1C}">
                <a14:useLocalDpi xmlns:a14="http://schemas.microsoft.com/office/drawing/2010/main"/>
              </a:ext>
            </a:extLst>
          </a:blip>
          <a:stretch>
            <a:fillRect/>
          </a:stretch>
        </p:blipFill>
        <p:spPr>
          <a:xfrm>
            <a:off x="1107989" y="2854325"/>
            <a:ext cx="3302000" cy="1149350"/>
          </a:xfrm>
        </p:spPr>
      </p:pic>
      <p:pic>
        <p:nvPicPr>
          <p:cNvPr id="13" name="Content Placeholder 12" descr="Logo: 988 Suicide &amp; Crisis Lifeline">
            <a:extLst>
              <a:ext uri="{FF2B5EF4-FFF2-40B4-BE49-F238E27FC236}">
                <a16:creationId xmlns:a16="http://schemas.microsoft.com/office/drawing/2014/main" id="{A26FF8BF-4420-3F2F-8EDD-64E2901DC9E3}"/>
              </a:ext>
            </a:extLst>
          </p:cNvPr>
          <p:cNvPicPr>
            <a:picLocks noGrp="1" noChangeAspect="1"/>
          </p:cNvPicPr>
          <p:nvPr>
            <p:ph sz="half" idx="2"/>
          </p:nvPr>
        </p:nvPicPr>
        <p:blipFill>
          <a:blip r:embed="rId4"/>
          <a:stretch>
            <a:fillRect/>
          </a:stretch>
        </p:blipFill>
        <p:spPr>
          <a:xfrm>
            <a:off x="5277159" y="2486025"/>
            <a:ext cx="1885950" cy="1885950"/>
          </a:xfrm>
        </p:spPr>
      </p:pic>
    </p:spTree>
    <p:extLst>
      <p:ext uri="{BB962C8B-B14F-4D97-AF65-F5344CB8AC3E}">
        <p14:creationId xmlns:p14="http://schemas.microsoft.com/office/powerpoint/2010/main" val="270310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F0AC3-2F13-4799-C6F3-CCC512C6F0AA}"/>
              </a:ext>
            </a:extLst>
          </p:cNvPr>
          <p:cNvSpPr>
            <a:spLocks noGrp="1"/>
          </p:cNvSpPr>
          <p:nvPr>
            <p:ph type="title"/>
          </p:nvPr>
        </p:nvSpPr>
        <p:spPr/>
        <p:txBody>
          <a:bodyPr/>
          <a:lstStyle/>
          <a:p>
            <a:r>
              <a:rPr lang="en-US" dirty="0"/>
              <a:t>Veterans’ Advice to You</a:t>
            </a:r>
          </a:p>
        </p:txBody>
      </p:sp>
      <p:pic>
        <p:nvPicPr>
          <p:cNvPr id="3" name="Picture 2" descr="Photo of veteran from a YouTube video with play button">
            <a:extLst>
              <a:ext uri="{FF2B5EF4-FFF2-40B4-BE49-F238E27FC236}">
                <a16:creationId xmlns:a16="http://schemas.microsoft.com/office/drawing/2014/main" id="{3F9BFA55-9C86-D467-AC08-696A21A47FA4}"/>
              </a:ext>
            </a:extLst>
          </p:cNvPr>
          <p:cNvPicPr>
            <a:picLocks noChangeAspect="1"/>
          </p:cNvPicPr>
          <p:nvPr/>
        </p:nvPicPr>
        <p:blipFill>
          <a:blip r:embed="rId3"/>
          <a:stretch>
            <a:fillRect/>
          </a:stretch>
        </p:blipFill>
        <p:spPr>
          <a:xfrm>
            <a:off x="1445117" y="1679012"/>
            <a:ext cx="6253765" cy="3499976"/>
          </a:xfrm>
          <a:prstGeom prst="rect">
            <a:avLst/>
          </a:prstGeom>
        </p:spPr>
      </p:pic>
      <p:sp>
        <p:nvSpPr>
          <p:cNvPr id="7" name="Text Placeholder 6">
            <a:extLst>
              <a:ext uri="{FF2B5EF4-FFF2-40B4-BE49-F238E27FC236}">
                <a16:creationId xmlns:a16="http://schemas.microsoft.com/office/drawing/2014/main" id="{E7E9D804-0F1B-AD1C-B88B-972590C1512E}"/>
              </a:ext>
            </a:extLst>
          </p:cNvPr>
          <p:cNvSpPr>
            <a:spLocks noGrp="1"/>
          </p:cNvSpPr>
          <p:nvPr>
            <p:ph type="body" sz="quarter" idx="10"/>
          </p:nvPr>
        </p:nvSpPr>
        <p:spPr/>
        <p:txBody>
          <a:bodyPr/>
          <a:lstStyle/>
          <a:p>
            <a:r>
              <a:rPr lang="en-US" sz="1100" dirty="0">
                <a:latin typeface="+mn-lt"/>
                <a:ea typeface="Franklin Gothic Book" charset="0"/>
                <a:cs typeface="Franklin Gothic Book" charset="0"/>
              </a:rPr>
              <a:t>View the YouTube video </a:t>
            </a:r>
            <a:r>
              <a:rPr lang="en-US" sz="1100" i="1" u="sng" dirty="0">
                <a:solidFill>
                  <a:schemeClr val="accent1">
                    <a:lumMod val="75000"/>
                  </a:schemeClr>
                </a:solidFill>
                <a:latin typeface="+mn-lt"/>
                <a:ea typeface="Franklin Gothic Book" charset="0"/>
                <a:cs typeface="Franklin Gothic Book" charset="0"/>
                <a:hlinkClick r:id="rId4" tooltip="This link will take you to YouTube to view the &quot;My Advice to You&quot; video."/>
              </a:rPr>
              <a:t>My Advice to You</a:t>
            </a:r>
            <a:endParaRPr lang="en-US" sz="1100" i="1" u="sng" dirty="0">
              <a:solidFill>
                <a:schemeClr val="accent1">
                  <a:lumMod val="75000"/>
                </a:schemeClr>
              </a:solidFill>
              <a:latin typeface="+mn-lt"/>
              <a:ea typeface="Franklin Gothic Book" charset="0"/>
              <a:cs typeface="Franklin Gothic Book" charset="0"/>
            </a:endParaRPr>
          </a:p>
          <a:p>
            <a:endParaRPr lang="en-US" dirty="0"/>
          </a:p>
        </p:txBody>
      </p:sp>
    </p:spTree>
    <p:extLst>
      <p:ext uri="{BB962C8B-B14F-4D97-AF65-F5344CB8AC3E}">
        <p14:creationId xmlns:p14="http://schemas.microsoft.com/office/powerpoint/2010/main" val="1676863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dirty="0"/>
              <a:t>For Providers: PTSD Basics</a:t>
            </a:r>
          </a:p>
        </p:txBody>
      </p:sp>
      <p:pic>
        <p:nvPicPr>
          <p:cNvPr id="8" name="Content Placeholder 7" descr="A consultant conducting an evaluation. "/>
          <p:cNvPicPr>
            <a:picLocks noGrp="1" noChangeAspect="1"/>
          </p:cNvPicPr>
          <p:nvPr>
            <p:ph idx="4294967295"/>
          </p:nvPr>
        </p:nvPicPr>
        <p:blipFill>
          <a:blip r:embed="rId3" cstate="print">
            <a:extLst>
              <a:ext uri="{28A0092B-C50C-407E-A947-70E740481C1C}">
                <a14:useLocalDpi xmlns:a14="http://schemas.microsoft.com/office/drawing/2010/main"/>
              </a:ext>
            </a:extLst>
          </a:blip>
          <a:stretch>
            <a:fillRect/>
          </a:stretch>
        </p:blipFill>
        <p:spPr>
          <a:xfrm>
            <a:off x="1888244" y="2322518"/>
            <a:ext cx="5383987" cy="3028493"/>
          </a:xfrm>
          <a:effectLst>
            <a:outerShdw blurRad="165100" dist="38100" dir="2700000" algn="tl" rotWithShape="0">
              <a:prstClr val="black">
                <a:alpha val="40000"/>
              </a:prstClr>
            </a:outerShdw>
          </a:effectLst>
        </p:spPr>
      </p:pic>
    </p:spTree>
    <p:extLst>
      <p:ext uri="{BB962C8B-B14F-4D97-AF65-F5344CB8AC3E}">
        <p14:creationId xmlns:p14="http://schemas.microsoft.com/office/powerpoint/2010/main" val="1468402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Trauma is Common</a:t>
            </a:r>
          </a:p>
        </p:txBody>
      </p:sp>
      <p:pic>
        <p:nvPicPr>
          <p:cNvPr id="4" name="Content Placeholder 3" descr="Worldwide, about 70% of people experience a traumatic event in their lifetimes."/>
          <p:cNvPicPr>
            <a:picLocks noGrp="1" noChangeAspect="1"/>
          </p:cNvPicPr>
          <p:nvPr>
            <p:ph idx="1"/>
          </p:nvPr>
        </p:nvPicPr>
        <p:blipFill>
          <a:blip r:embed="rId3"/>
          <a:stretch/>
        </p:blipFill>
        <p:spPr>
          <a:xfrm>
            <a:off x="1618488" y="1728216"/>
            <a:ext cx="5676900" cy="3276600"/>
          </a:xfrm>
        </p:spPr>
      </p:pic>
    </p:spTree>
    <p:extLst>
      <p:ext uri="{BB962C8B-B14F-4D97-AF65-F5344CB8AC3E}">
        <p14:creationId xmlns:p14="http://schemas.microsoft.com/office/powerpoint/2010/main" val="689461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75000"/>
                  </a:schemeClr>
                </a:solidFill>
              </a:rPr>
              <a:t>What is Traumatic Stress? </a:t>
            </a:r>
          </a:p>
        </p:txBody>
      </p:sp>
      <p:sp>
        <p:nvSpPr>
          <p:cNvPr id="5" name="Text Placeholder 4">
            <a:extLst>
              <a:ext uri="{FF2B5EF4-FFF2-40B4-BE49-F238E27FC236}">
                <a16:creationId xmlns:a16="http://schemas.microsoft.com/office/drawing/2014/main" id="{4C029060-5993-4844-9C3F-94E3AAADB1A8}"/>
              </a:ext>
            </a:extLst>
          </p:cNvPr>
          <p:cNvSpPr>
            <a:spLocks noGrp="1"/>
          </p:cNvSpPr>
          <p:nvPr>
            <p:ph type="body" idx="1"/>
          </p:nvPr>
        </p:nvSpPr>
        <p:spPr>
          <a:xfrm>
            <a:off x="457200" y="1728216"/>
            <a:ext cx="7863840" cy="3840480"/>
          </a:xfrm>
        </p:spPr>
        <p:txBody>
          <a:bodyPr numCol="1" anchor="t" anchorCtr="0">
            <a:noAutofit/>
          </a:bodyPr>
          <a:lstStyle/>
          <a:p>
            <a:r>
              <a:rPr lang="en-US" sz="2100" dirty="0">
                <a:solidFill>
                  <a:srgbClr val="037CC2"/>
                </a:solidFill>
              </a:rPr>
              <a:t>Daily hassles </a:t>
            </a:r>
            <a:r>
              <a:rPr lang="en-US" b="0" dirty="0"/>
              <a:t>can include a car breaking down or doing chores.</a:t>
            </a:r>
          </a:p>
          <a:p>
            <a:pPr marL="7937">
              <a:buClr>
                <a:srgbClr val="017ACD"/>
              </a:buClr>
              <a:buSzPct val="100000"/>
            </a:pPr>
            <a:r>
              <a:rPr lang="en-US" sz="2100" dirty="0">
                <a:solidFill>
                  <a:srgbClr val="037CC2"/>
                </a:solidFill>
              </a:rPr>
              <a:t>Major life events </a:t>
            </a:r>
            <a:r>
              <a:rPr lang="en-US" b="0" dirty="0"/>
              <a:t>can include</a:t>
            </a:r>
            <a:r>
              <a:rPr lang="en-US" dirty="0">
                <a:solidFill>
                  <a:srgbClr val="037CC2"/>
                </a:solidFill>
              </a:rPr>
              <a:t> </a:t>
            </a:r>
            <a:r>
              <a:rPr lang="en-US" b="0" dirty="0"/>
              <a:t>losing a job, divorce, buying a new home or getting married.</a:t>
            </a:r>
          </a:p>
          <a:p>
            <a:pPr marL="7938" lvl="0">
              <a:spcAft>
                <a:spcPts val="600"/>
              </a:spcAft>
            </a:pPr>
            <a:r>
              <a:rPr lang="en-US" sz="2100" dirty="0">
                <a:solidFill>
                  <a:srgbClr val="037CC2"/>
                </a:solidFill>
              </a:rPr>
              <a:t>Serious traumatic events </a:t>
            </a:r>
            <a:r>
              <a:rPr lang="en-US" b="0" dirty="0"/>
              <a:t>can include war zone exposure, physical or sexual assault, serious accidents, child sexual or physical abuse, mass violence, hate crimes, or disasters.</a:t>
            </a:r>
            <a:endParaRPr lang="en-US" dirty="0">
              <a:solidFill>
                <a:srgbClr val="037CC2"/>
              </a:solidFill>
            </a:endParaRPr>
          </a:p>
          <a:p>
            <a:endParaRPr lang="en-US" dirty="0"/>
          </a:p>
        </p:txBody>
      </p:sp>
    </p:spTree>
    <p:extLst>
      <p:ext uri="{BB962C8B-B14F-4D97-AF65-F5344CB8AC3E}">
        <p14:creationId xmlns:p14="http://schemas.microsoft.com/office/powerpoint/2010/main" val="841476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451300-3016-C4D6-48FB-F893D0D8D9B8}"/>
              </a:ext>
            </a:extLst>
          </p:cNvPr>
          <p:cNvSpPr>
            <a:spLocks noGrp="1"/>
          </p:cNvSpPr>
          <p:nvPr>
            <p:ph type="title"/>
          </p:nvPr>
        </p:nvSpPr>
        <p:spPr/>
        <p:txBody>
          <a:bodyPr/>
          <a:lstStyle/>
          <a:p>
            <a:r>
              <a:rPr lang="en-US" dirty="0"/>
              <a:t>How Common is PTSD?</a:t>
            </a:r>
          </a:p>
        </p:txBody>
      </p:sp>
      <p:pic>
        <p:nvPicPr>
          <p:cNvPr id="6" name="Picture Placeholder 5" descr="Only about 7% of all people develop PTSD in their lifetime. Among Veterans who receive treatment at the VA, 11% have PTSD. Among Veterans who served in Iraq and Afghanistan, the rate is higher (1 in 5 women have PTSD; 1 in 4 men have PTSD).">
            <a:extLst>
              <a:ext uri="{FF2B5EF4-FFF2-40B4-BE49-F238E27FC236}">
                <a16:creationId xmlns:a16="http://schemas.microsoft.com/office/drawing/2014/main" id="{045C6CE5-C8BB-F4CC-00E1-87E02AF1613B}"/>
              </a:ext>
            </a:extLst>
          </p:cNvPr>
          <p:cNvPicPr>
            <a:picLocks noGrp="1" noChangeAspect="1"/>
          </p:cNvPicPr>
          <p:nvPr>
            <p:ph type="pic" idx="1"/>
          </p:nvPr>
        </p:nvPicPr>
        <p:blipFill>
          <a:blip r:embed="rId3" cstate="hqprint">
            <a:extLst>
              <a:ext uri="{28A0092B-C50C-407E-A947-70E740481C1C}">
                <a14:useLocalDpi xmlns:a14="http://schemas.microsoft.com/office/drawing/2010/main"/>
              </a:ext>
            </a:extLst>
          </a:blip>
          <a:srcRect/>
          <a:stretch/>
        </p:blipFill>
        <p:spPr>
          <a:xfrm>
            <a:off x="837466" y="1616466"/>
            <a:ext cx="7486650" cy="3440430"/>
          </a:xfrm>
        </p:spPr>
      </p:pic>
      <p:sp>
        <p:nvSpPr>
          <p:cNvPr id="3" name="Text Placeholder 2">
            <a:extLst>
              <a:ext uri="{FF2B5EF4-FFF2-40B4-BE49-F238E27FC236}">
                <a16:creationId xmlns:a16="http://schemas.microsoft.com/office/drawing/2014/main" id="{82AC50D2-324F-BA32-15AB-A60CB9A9E239}"/>
              </a:ext>
            </a:extLst>
          </p:cNvPr>
          <p:cNvSpPr>
            <a:spLocks noGrp="1"/>
          </p:cNvSpPr>
          <p:nvPr>
            <p:ph type="body" sz="half" idx="2"/>
          </p:nvPr>
        </p:nvSpPr>
        <p:spPr>
          <a:xfrm>
            <a:off x="457200" y="5317450"/>
            <a:ext cx="5655213" cy="432719"/>
          </a:xfrm>
        </p:spPr>
        <p:txBody>
          <a:bodyPr/>
          <a:lstStyle/>
          <a:p>
            <a:r>
              <a:rPr lang="en-US" sz="1000" dirty="0">
                <a:latin typeface="+mn-lt"/>
                <a:ea typeface="Franklin Gothic Book" charset="0"/>
                <a:cs typeface="Franklin Gothic Book" charset="0"/>
              </a:rPr>
              <a:t>Source: </a:t>
            </a:r>
            <a:r>
              <a:rPr lang="en-US" sz="1000" dirty="0" err="1">
                <a:latin typeface="+mn-lt"/>
                <a:ea typeface="Franklin Gothic Book" charset="0"/>
                <a:cs typeface="Franklin Gothic Book" charset="0"/>
              </a:rPr>
              <a:t>Kreesler</a:t>
            </a:r>
            <a:r>
              <a:rPr lang="en-US" sz="1000" dirty="0">
                <a:latin typeface="+mn-lt"/>
                <a:ea typeface="Franklin Gothic Book" charset="0"/>
                <a:cs typeface="Franklin Gothic Book" charset="0"/>
              </a:rPr>
              <a:t>, R.C. </a:t>
            </a:r>
            <a:r>
              <a:rPr lang="en-US" sz="1000" dirty="0" err="1">
                <a:latin typeface="+mn-lt"/>
                <a:ea typeface="Franklin Gothic Book" charset="0"/>
                <a:cs typeface="Franklin Gothic Book" charset="0"/>
              </a:rPr>
              <a:t>Sonnega</a:t>
            </a:r>
            <a:r>
              <a:rPr lang="en-US" sz="1000" dirty="0">
                <a:latin typeface="+mn-lt"/>
                <a:ea typeface="Franklin Gothic Book" charset="0"/>
                <a:cs typeface="Franklin Gothic Book" charset="0"/>
              </a:rPr>
              <a:t>, A., </a:t>
            </a:r>
            <a:r>
              <a:rPr lang="en-US" sz="1000" dirty="0" err="1">
                <a:latin typeface="+mn-lt"/>
                <a:ea typeface="Franklin Gothic Book" charset="0"/>
                <a:cs typeface="Franklin Gothic Book" charset="0"/>
              </a:rPr>
              <a:t>Bromet</a:t>
            </a:r>
            <a:r>
              <a:rPr lang="en-US" sz="1000" dirty="0">
                <a:latin typeface="+mn-lt"/>
                <a:ea typeface="Franklin Gothic Book" charset="0"/>
                <a:cs typeface="Franklin Gothic Book" charset="0"/>
              </a:rPr>
              <a:t>, E., Hughes, M., &amp; Nelson, C.B. (1995). Posttraumatic stress disorder in the national comorbidity survey. </a:t>
            </a:r>
            <a:r>
              <a:rPr lang="en-US" sz="1000" i="1" dirty="0">
                <a:latin typeface="+mn-lt"/>
                <a:ea typeface="Franklin Gothic Book" charset="0"/>
                <a:cs typeface="Franklin Gothic Book" charset="0"/>
              </a:rPr>
              <a:t>Archives of General Psychiatry,</a:t>
            </a:r>
            <a:r>
              <a:rPr lang="en-US" sz="1000" dirty="0">
                <a:latin typeface="+mn-lt"/>
                <a:ea typeface="Franklin Gothic Book" charset="0"/>
                <a:cs typeface="Franklin Gothic Book" charset="0"/>
              </a:rPr>
              <a:t> </a:t>
            </a:r>
            <a:r>
              <a:rPr lang="en-US" sz="1000" i="1" dirty="0">
                <a:latin typeface="+mn-lt"/>
                <a:ea typeface="Franklin Gothic Book" charset="0"/>
                <a:cs typeface="Franklin Gothic Book" charset="0"/>
              </a:rPr>
              <a:t>52</a:t>
            </a:r>
            <a:r>
              <a:rPr lang="en-US" sz="1000" dirty="0">
                <a:latin typeface="+mn-lt"/>
                <a:ea typeface="Franklin Gothic Book" charset="0"/>
                <a:cs typeface="Franklin Gothic Book" charset="0"/>
              </a:rPr>
              <a:t>(12), 1048-1060 </a:t>
            </a:r>
          </a:p>
        </p:txBody>
      </p:sp>
    </p:spTree>
    <p:extLst>
      <p:ext uri="{BB962C8B-B14F-4D97-AF65-F5344CB8AC3E}">
        <p14:creationId xmlns:p14="http://schemas.microsoft.com/office/powerpoint/2010/main" val="3461504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48F4-4BF2-B93F-5805-2FB74EEE9303}"/>
              </a:ext>
            </a:extLst>
          </p:cNvPr>
          <p:cNvSpPr>
            <a:spLocks noGrp="1"/>
          </p:cNvSpPr>
          <p:nvPr>
            <p:ph type="title"/>
          </p:nvPr>
        </p:nvSpPr>
        <p:spPr/>
        <p:txBody>
          <a:bodyPr/>
          <a:lstStyle/>
          <a:p>
            <a:r>
              <a:rPr lang="en-US" dirty="0"/>
              <a:t>Criterion A: Traumatic Event</a:t>
            </a:r>
          </a:p>
        </p:txBody>
      </p:sp>
      <p:sp>
        <p:nvSpPr>
          <p:cNvPr id="3" name="Content Placeholder 2">
            <a:extLst>
              <a:ext uri="{FF2B5EF4-FFF2-40B4-BE49-F238E27FC236}">
                <a16:creationId xmlns:a16="http://schemas.microsoft.com/office/drawing/2014/main" id="{9C86EC09-D9DE-180D-BD5F-B58ABEFAC009}"/>
              </a:ext>
            </a:extLst>
          </p:cNvPr>
          <p:cNvSpPr>
            <a:spLocks noGrp="1"/>
          </p:cNvSpPr>
          <p:nvPr>
            <p:ph sz="half" idx="1"/>
          </p:nvPr>
        </p:nvSpPr>
        <p:spPr>
          <a:xfrm>
            <a:off x="457199" y="1923327"/>
            <a:ext cx="4369777" cy="3571866"/>
          </a:xfrm>
        </p:spPr>
        <p:txBody>
          <a:bodyPr/>
          <a:lstStyle/>
          <a:p>
            <a:pPr>
              <a:spcBef>
                <a:spcPts val="0"/>
              </a:spcBef>
              <a:spcAft>
                <a:spcPts val="1200"/>
              </a:spcAft>
            </a:pPr>
            <a:r>
              <a:rPr lang="en-US" dirty="0"/>
              <a:t>Directly experiencing a traumatic event</a:t>
            </a:r>
          </a:p>
          <a:p>
            <a:pPr>
              <a:spcBef>
                <a:spcPts val="0"/>
              </a:spcBef>
              <a:spcAft>
                <a:spcPts val="1200"/>
              </a:spcAft>
            </a:pPr>
            <a:r>
              <a:rPr lang="en-US" dirty="0"/>
              <a:t>Witnessing, in person, an event that happened to someone else</a:t>
            </a:r>
          </a:p>
          <a:p>
            <a:pPr>
              <a:spcBef>
                <a:spcPts val="0"/>
              </a:spcBef>
              <a:spcAft>
                <a:spcPts val="1200"/>
              </a:spcAft>
            </a:pPr>
            <a:r>
              <a:rPr lang="en-US" dirty="0"/>
              <a:t>Learning about the violent or unexpected death of a friend of family member</a:t>
            </a:r>
          </a:p>
          <a:p>
            <a:pPr>
              <a:spcBef>
                <a:spcPts val="0"/>
              </a:spcBef>
              <a:spcAft>
                <a:spcPts val="1200"/>
              </a:spcAft>
            </a:pPr>
            <a:r>
              <a:rPr lang="en-US" dirty="0"/>
              <a:t>Experiencing repeated or extreme exposure to aversive details of </a:t>
            </a:r>
            <a:br>
              <a:rPr lang="en-US" dirty="0"/>
            </a:br>
            <a:r>
              <a:rPr lang="en-US" dirty="0"/>
              <a:t>traumatic events</a:t>
            </a:r>
          </a:p>
        </p:txBody>
      </p:sp>
      <p:pic>
        <p:nvPicPr>
          <p:cNvPr id="6" name="Content Placeholder 5" descr="Photo of a man experiencing a traumatic event">
            <a:extLst>
              <a:ext uri="{FF2B5EF4-FFF2-40B4-BE49-F238E27FC236}">
                <a16:creationId xmlns:a16="http://schemas.microsoft.com/office/drawing/2014/main" id="{FD5E4F41-A891-3607-C0A8-82139CE5E6F1}"/>
              </a:ext>
            </a:extLst>
          </p:cNvPr>
          <p:cNvPicPr>
            <a:picLocks noGrp="1" noChangeAspect="1"/>
          </p:cNvPicPr>
          <p:nvPr>
            <p:ph sz="half" idx="2"/>
          </p:nvPr>
        </p:nvPicPr>
        <p:blipFill>
          <a:blip r:embed="rId3" cstate="hqprint">
            <a:extLst>
              <a:ext uri="{28A0092B-C50C-407E-A947-70E740481C1C}">
                <a14:useLocalDpi xmlns:a14="http://schemas.microsoft.com/office/drawing/2010/main"/>
              </a:ext>
            </a:extLst>
          </a:blip>
          <a:srcRect/>
          <a:stretch/>
        </p:blipFill>
        <p:spPr>
          <a:xfrm>
            <a:off x="5298841" y="1608203"/>
            <a:ext cx="2778633" cy="4165473"/>
          </a:xfrm>
        </p:spPr>
      </p:pic>
    </p:spTree>
    <p:extLst>
      <p:ext uri="{BB962C8B-B14F-4D97-AF65-F5344CB8AC3E}">
        <p14:creationId xmlns:p14="http://schemas.microsoft.com/office/powerpoint/2010/main" val="38314744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DD245-7EAF-6A81-9D09-9F5D7C57A1C4}"/>
              </a:ext>
            </a:extLst>
          </p:cNvPr>
          <p:cNvSpPr>
            <a:spLocks noGrp="1"/>
          </p:cNvSpPr>
          <p:nvPr>
            <p:ph type="title"/>
          </p:nvPr>
        </p:nvSpPr>
        <p:spPr/>
        <p:txBody>
          <a:bodyPr/>
          <a:lstStyle/>
          <a:p>
            <a:r>
              <a:rPr lang="en-US" dirty="0"/>
              <a:t>Military Sexual Trauma</a:t>
            </a:r>
          </a:p>
        </p:txBody>
      </p:sp>
      <p:sp>
        <p:nvSpPr>
          <p:cNvPr id="3" name="Content Placeholder 2">
            <a:extLst>
              <a:ext uri="{FF2B5EF4-FFF2-40B4-BE49-F238E27FC236}">
                <a16:creationId xmlns:a16="http://schemas.microsoft.com/office/drawing/2014/main" id="{914B112F-2C55-6C74-84DF-F2E70043A50C}"/>
              </a:ext>
            </a:extLst>
          </p:cNvPr>
          <p:cNvSpPr>
            <a:spLocks noGrp="1"/>
          </p:cNvSpPr>
          <p:nvPr>
            <p:ph idx="1"/>
          </p:nvPr>
        </p:nvSpPr>
        <p:spPr/>
        <p:txBody>
          <a:bodyPr/>
          <a:lstStyle/>
          <a:p>
            <a:pPr>
              <a:lnSpc>
                <a:spcPct val="107000"/>
              </a:lnSpc>
              <a:spcAft>
                <a:spcPts val="0"/>
              </a:spcAft>
            </a:pPr>
            <a:r>
              <a:rPr lang="en-US" sz="1800" dirty="0">
                <a:effectLst/>
                <a:ea typeface="Calibri" panose="020F0502020204030204" pitchFamily="34" charset="0"/>
                <a:cs typeface="Arial" panose="020B0604020202020204" pitchFamily="34" charset="0"/>
              </a:rPr>
              <a:t>MST is sexual assault or repeated, threatening sexual harassment that occurred during military service.</a:t>
            </a:r>
          </a:p>
          <a:p>
            <a:pPr>
              <a:lnSpc>
                <a:spcPct val="107000"/>
              </a:lnSpc>
              <a:spcAft>
                <a:spcPts val="0"/>
              </a:spcAft>
            </a:pPr>
            <a:r>
              <a:rPr lang="en-US" sz="1800" dirty="0">
                <a:effectLst/>
                <a:ea typeface="Calibri" panose="020F0502020204030204" pitchFamily="34" charset="0"/>
                <a:cs typeface="Arial" panose="020B0604020202020204" pitchFamily="34" charset="0"/>
              </a:rPr>
              <a:t>MST is an experience, not a diagnosis.</a:t>
            </a:r>
          </a:p>
        </p:txBody>
      </p:sp>
    </p:spTree>
    <p:extLst>
      <p:ext uri="{BB962C8B-B14F-4D97-AF65-F5344CB8AC3E}">
        <p14:creationId xmlns:p14="http://schemas.microsoft.com/office/powerpoint/2010/main" val="2903165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C51A5-84B8-96D6-CAC1-3F245709534A}"/>
              </a:ext>
            </a:extLst>
          </p:cNvPr>
          <p:cNvSpPr>
            <a:spLocks noGrp="1"/>
          </p:cNvSpPr>
          <p:nvPr>
            <p:ph type="title"/>
          </p:nvPr>
        </p:nvSpPr>
        <p:spPr/>
        <p:txBody>
          <a:bodyPr/>
          <a:lstStyle/>
          <a:p>
            <a:r>
              <a:rPr lang="en-US" dirty="0"/>
              <a:t>Symptom Clusters I</a:t>
            </a:r>
          </a:p>
        </p:txBody>
      </p:sp>
      <p:pic>
        <p:nvPicPr>
          <p:cNvPr id="9" name="Content Placeholder 8">
            <a:extLst>
              <a:ext uri="{FF2B5EF4-FFF2-40B4-BE49-F238E27FC236}">
                <a16:creationId xmlns:a16="http://schemas.microsoft.com/office/drawing/2014/main" id="{30D5A7B7-97F9-D0D3-F2F8-6CE0EC6CE1EA}"/>
              </a:ext>
              <a:ext uri="{C183D7F6-B498-43B3-948B-1728B52AA6E4}">
                <adec:decorative xmlns:adec="http://schemas.microsoft.com/office/drawing/2017/decorative" val="1"/>
              </a:ext>
            </a:extLst>
          </p:cNvPr>
          <p:cNvPicPr>
            <a:picLocks noGrp="1" noChangeAspect="1"/>
          </p:cNvPicPr>
          <p:nvPr>
            <p:ph idx="1"/>
          </p:nvPr>
        </p:nvPicPr>
        <p:blipFill rotWithShape="1">
          <a:blip r:embed="rId3" cstate="hqprint">
            <a:extLst>
              <a:ext uri="{28A0092B-C50C-407E-A947-70E740481C1C}">
                <a14:useLocalDpi xmlns:a14="http://schemas.microsoft.com/office/drawing/2010/main"/>
              </a:ext>
            </a:extLst>
          </a:blip>
          <a:stretch/>
        </p:blipFill>
        <p:spPr>
          <a:xfrm>
            <a:off x="871728" y="1745616"/>
            <a:ext cx="7400544" cy="3261360"/>
          </a:xfrm>
        </p:spPr>
      </p:pic>
      <p:sp>
        <p:nvSpPr>
          <p:cNvPr id="5" name="TextBox 4">
            <a:extLst>
              <a:ext uri="{FF2B5EF4-FFF2-40B4-BE49-F238E27FC236}">
                <a16:creationId xmlns:a16="http://schemas.microsoft.com/office/drawing/2014/main" id="{9C851FF2-1E3C-90DB-AA3A-4F84C1B42F8F}"/>
              </a:ext>
            </a:extLst>
          </p:cNvPr>
          <p:cNvSpPr txBox="1"/>
          <p:nvPr/>
        </p:nvSpPr>
        <p:spPr>
          <a:xfrm>
            <a:off x="1149521" y="2363030"/>
            <a:ext cx="2147598" cy="286810"/>
          </a:xfrm>
          <a:prstGeom prst="rect">
            <a:avLst/>
          </a:prstGeom>
          <a:noFill/>
        </p:spPr>
        <p:txBody>
          <a:bodyPr wrap="square" rtlCol="0">
            <a:spAutoFit/>
          </a:bodyPr>
          <a:lstStyle/>
          <a:p>
            <a:pPr>
              <a:lnSpc>
                <a:spcPts val="1640"/>
              </a:lnSpc>
            </a:pPr>
            <a:r>
              <a:rPr lang="en-US" sz="1200" dirty="0">
                <a:latin typeface="+mn-lt"/>
                <a:ea typeface="Franklin Gothic Book" charset="0"/>
                <a:cs typeface="Franklin Gothic Book" charset="0"/>
              </a:rPr>
              <a:t>At least 1 Intrusion symptom</a:t>
            </a:r>
          </a:p>
        </p:txBody>
      </p:sp>
      <p:sp>
        <p:nvSpPr>
          <p:cNvPr id="6" name="TextBox 5">
            <a:extLst>
              <a:ext uri="{FF2B5EF4-FFF2-40B4-BE49-F238E27FC236}">
                <a16:creationId xmlns:a16="http://schemas.microsoft.com/office/drawing/2014/main" id="{6CED737B-4371-06AD-7C97-83043495337A}"/>
              </a:ext>
            </a:extLst>
          </p:cNvPr>
          <p:cNvSpPr txBox="1"/>
          <p:nvPr/>
        </p:nvSpPr>
        <p:spPr>
          <a:xfrm>
            <a:off x="6004160" y="2370287"/>
            <a:ext cx="2146081" cy="286810"/>
          </a:xfrm>
          <a:prstGeom prst="rect">
            <a:avLst/>
          </a:prstGeom>
          <a:noFill/>
        </p:spPr>
        <p:txBody>
          <a:bodyPr wrap="square" rtlCol="0">
            <a:spAutoFit/>
          </a:bodyPr>
          <a:lstStyle/>
          <a:p>
            <a:pPr>
              <a:lnSpc>
                <a:spcPts val="1640"/>
              </a:lnSpc>
            </a:pPr>
            <a:r>
              <a:rPr lang="en-US" sz="1200" dirty="0">
                <a:latin typeface="+mn-lt"/>
                <a:ea typeface="Franklin Gothic Book" charset="0"/>
                <a:cs typeface="Franklin Gothic Book" charset="0"/>
              </a:rPr>
              <a:t>At least 1 Avoidance symptom</a:t>
            </a:r>
          </a:p>
        </p:txBody>
      </p:sp>
      <p:sp>
        <p:nvSpPr>
          <p:cNvPr id="7" name="TextBox 6">
            <a:extLst>
              <a:ext uri="{FF2B5EF4-FFF2-40B4-BE49-F238E27FC236}">
                <a16:creationId xmlns:a16="http://schemas.microsoft.com/office/drawing/2014/main" id="{82ACE81D-6CCE-683A-DE14-872979C753D0}"/>
              </a:ext>
            </a:extLst>
          </p:cNvPr>
          <p:cNvSpPr txBox="1"/>
          <p:nvPr/>
        </p:nvSpPr>
        <p:spPr>
          <a:xfrm>
            <a:off x="1105979" y="3946812"/>
            <a:ext cx="2146079" cy="491994"/>
          </a:xfrm>
          <a:prstGeom prst="rect">
            <a:avLst/>
          </a:prstGeom>
          <a:noFill/>
        </p:spPr>
        <p:txBody>
          <a:bodyPr wrap="square" rtlCol="0">
            <a:spAutoFit/>
          </a:bodyPr>
          <a:lstStyle/>
          <a:p>
            <a:pPr>
              <a:lnSpc>
                <a:spcPts val="1640"/>
              </a:lnSpc>
            </a:pPr>
            <a:r>
              <a:rPr lang="en-US" sz="1200" dirty="0">
                <a:latin typeface="+mn-lt"/>
                <a:ea typeface="Franklin Gothic Book" charset="0"/>
                <a:cs typeface="Franklin Gothic Book" charset="0"/>
              </a:rPr>
              <a:t>At least 2 Negative alterations in cognitions and mood</a:t>
            </a:r>
          </a:p>
        </p:txBody>
      </p:sp>
      <p:sp>
        <p:nvSpPr>
          <p:cNvPr id="8" name="TextBox 7">
            <a:extLst>
              <a:ext uri="{FF2B5EF4-FFF2-40B4-BE49-F238E27FC236}">
                <a16:creationId xmlns:a16="http://schemas.microsoft.com/office/drawing/2014/main" id="{01BC5ADB-4937-4E0A-8289-3EA3313A73AB}"/>
              </a:ext>
            </a:extLst>
          </p:cNvPr>
          <p:cNvSpPr txBox="1"/>
          <p:nvPr/>
        </p:nvSpPr>
        <p:spPr>
          <a:xfrm>
            <a:off x="6239907" y="3946812"/>
            <a:ext cx="1798114" cy="491994"/>
          </a:xfrm>
          <a:prstGeom prst="rect">
            <a:avLst/>
          </a:prstGeom>
          <a:noFill/>
        </p:spPr>
        <p:txBody>
          <a:bodyPr wrap="square" rtlCol="0">
            <a:spAutoFit/>
          </a:bodyPr>
          <a:lstStyle/>
          <a:p>
            <a:pPr>
              <a:lnSpc>
                <a:spcPts val="1640"/>
              </a:lnSpc>
            </a:pPr>
            <a:r>
              <a:rPr lang="en-US" sz="1200" dirty="0">
                <a:latin typeface="+mn-lt"/>
                <a:ea typeface="Franklin Gothic Book" charset="0"/>
                <a:cs typeface="Franklin Gothic Book" charset="0"/>
              </a:rPr>
              <a:t>At least 2 Arousal and reactivity symptom</a:t>
            </a:r>
          </a:p>
        </p:txBody>
      </p:sp>
    </p:spTree>
    <p:extLst>
      <p:ext uri="{BB962C8B-B14F-4D97-AF65-F5344CB8AC3E}">
        <p14:creationId xmlns:p14="http://schemas.microsoft.com/office/powerpoint/2010/main" val="3679993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F252C-FA3A-3316-32B1-DCE85B736979}"/>
              </a:ext>
            </a:extLst>
          </p:cNvPr>
          <p:cNvSpPr>
            <a:spLocks noGrp="1"/>
          </p:cNvSpPr>
          <p:nvPr>
            <p:ph type="title"/>
          </p:nvPr>
        </p:nvSpPr>
        <p:spPr/>
        <p:txBody>
          <a:bodyPr/>
          <a:lstStyle/>
          <a:p>
            <a:r>
              <a:rPr lang="en-US" dirty="0"/>
              <a:t>Symptom Clusters (II)</a:t>
            </a:r>
          </a:p>
        </p:txBody>
      </p:sp>
      <p:sp>
        <p:nvSpPr>
          <p:cNvPr id="3" name="Content Placeholder 2">
            <a:extLst>
              <a:ext uri="{FF2B5EF4-FFF2-40B4-BE49-F238E27FC236}">
                <a16:creationId xmlns:a16="http://schemas.microsoft.com/office/drawing/2014/main" id="{F9658F2E-6E15-51E6-E243-42596D464DFD}"/>
              </a:ext>
            </a:extLst>
          </p:cNvPr>
          <p:cNvSpPr>
            <a:spLocks noGrp="1"/>
          </p:cNvSpPr>
          <p:nvPr>
            <p:ph idx="1"/>
          </p:nvPr>
        </p:nvSpPr>
        <p:spPr/>
        <p:txBody>
          <a:bodyPr/>
          <a:lstStyle/>
          <a:p>
            <a:pPr>
              <a:buClr>
                <a:srgbClr val="017ACD"/>
              </a:buClr>
            </a:pPr>
            <a:r>
              <a:rPr lang="en-US" b="1" dirty="0">
                <a:solidFill>
                  <a:srgbClr val="037CC2"/>
                </a:solidFill>
                <a:latin typeface="+mn-lt"/>
              </a:rPr>
              <a:t>Intrusion ( “flashbacks”)</a:t>
            </a:r>
          </a:p>
          <a:p>
            <a:pPr lvl="1">
              <a:buClr>
                <a:srgbClr val="017ACD"/>
              </a:buClr>
              <a:buSzPct val="70000"/>
              <a:buFont typeface="Courier New" charset="0"/>
              <a:buChar char="o"/>
            </a:pPr>
            <a:r>
              <a:rPr lang="en-US" dirty="0">
                <a:latin typeface="+mn-lt"/>
              </a:rPr>
              <a:t>Recurrent distressing dreams or memories of the event; acting/feeling as if the event is happening again</a:t>
            </a:r>
          </a:p>
          <a:p>
            <a:pPr>
              <a:buClr>
                <a:srgbClr val="017ACD"/>
              </a:buClr>
            </a:pPr>
            <a:r>
              <a:rPr lang="en-US" b="1" dirty="0">
                <a:solidFill>
                  <a:srgbClr val="037CC2"/>
                </a:solidFill>
                <a:latin typeface="+mn-lt"/>
              </a:rPr>
              <a:t>Avoidance</a:t>
            </a:r>
          </a:p>
          <a:p>
            <a:pPr lvl="1">
              <a:buClr>
                <a:srgbClr val="017ACD"/>
              </a:buClr>
              <a:buSzPct val="70000"/>
              <a:buFont typeface="Courier New" charset="0"/>
              <a:buChar char="o"/>
            </a:pPr>
            <a:r>
              <a:rPr lang="en-US" dirty="0">
                <a:latin typeface="+mn-lt"/>
              </a:rPr>
              <a:t>Avoiding memories, thoughts, feelings, people, places or activities that are reminders of the event</a:t>
            </a:r>
          </a:p>
          <a:p>
            <a:pPr marL="0" indent="0">
              <a:buNone/>
            </a:pPr>
            <a:endParaRPr lang="en-US" dirty="0">
              <a:latin typeface="+mn-lt"/>
            </a:endParaRPr>
          </a:p>
        </p:txBody>
      </p:sp>
    </p:spTree>
    <p:extLst>
      <p:ext uri="{BB962C8B-B14F-4D97-AF65-F5344CB8AC3E}">
        <p14:creationId xmlns:p14="http://schemas.microsoft.com/office/powerpoint/2010/main" val="27445735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FF70-C770-D86B-9F87-0E62736125E6}"/>
              </a:ext>
            </a:extLst>
          </p:cNvPr>
          <p:cNvSpPr>
            <a:spLocks noGrp="1"/>
          </p:cNvSpPr>
          <p:nvPr>
            <p:ph type="title"/>
          </p:nvPr>
        </p:nvSpPr>
        <p:spPr/>
        <p:txBody>
          <a:bodyPr/>
          <a:lstStyle/>
          <a:p>
            <a:r>
              <a:rPr lang="en-US" dirty="0"/>
              <a:t>Symptom Clusters (III) </a:t>
            </a:r>
          </a:p>
        </p:txBody>
      </p:sp>
      <p:sp>
        <p:nvSpPr>
          <p:cNvPr id="3" name="Content Placeholder 2">
            <a:extLst>
              <a:ext uri="{FF2B5EF4-FFF2-40B4-BE49-F238E27FC236}">
                <a16:creationId xmlns:a16="http://schemas.microsoft.com/office/drawing/2014/main" id="{AE2D1FAD-FAD6-E4FB-1DF8-1B8F494407F9}"/>
              </a:ext>
            </a:extLst>
          </p:cNvPr>
          <p:cNvSpPr>
            <a:spLocks noGrp="1"/>
          </p:cNvSpPr>
          <p:nvPr>
            <p:ph idx="1"/>
          </p:nvPr>
        </p:nvSpPr>
        <p:spPr/>
        <p:txBody>
          <a:bodyPr/>
          <a:lstStyle/>
          <a:p>
            <a:r>
              <a:rPr lang="en-US" b="1" dirty="0">
                <a:solidFill>
                  <a:srgbClr val="037CC2"/>
                </a:solidFill>
                <a:latin typeface="+mn-lt"/>
              </a:rPr>
              <a:t>Negative alterations in cognitions and mood</a:t>
            </a:r>
          </a:p>
          <a:p>
            <a:pPr lvl="1"/>
            <a:r>
              <a:rPr lang="en-US" dirty="0">
                <a:latin typeface="+mn-lt"/>
                <a:sym typeface="Symbol" charset="0"/>
              </a:rPr>
              <a:t>Inability to recall parts of the trauma, diminished </a:t>
            </a:r>
            <a:r>
              <a:rPr lang="en-US" dirty="0">
                <a:latin typeface="+mn-lt"/>
                <a:sym typeface="Wingdings" charset="0"/>
              </a:rPr>
              <a:t>interest in activities, feeling detached, inability to feel positive emotions, negative emotions, distorted blame of self or others, exaggerated negative beliefs or expectations</a:t>
            </a:r>
          </a:p>
          <a:p>
            <a:r>
              <a:rPr lang="en-US" b="1" dirty="0">
                <a:solidFill>
                  <a:srgbClr val="037CC2"/>
                </a:solidFill>
                <a:latin typeface="+mn-lt"/>
              </a:rPr>
              <a:t>Arousal and reactivity symptoms</a:t>
            </a:r>
          </a:p>
          <a:p>
            <a:pPr lvl="1"/>
            <a:r>
              <a:rPr lang="en-US" dirty="0">
                <a:latin typeface="+mn-lt"/>
              </a:rPr>
              <a:t>Irritable behavior, outbursts of anger, reckless or self-destructive behavior, problems concentrating, hypervigilance, exaggerated startle, sleep disturbance</a:t>
            </a:r>
          </a:p>
        </p:txBody>
      </p:sp>
    </p:spTree>
    <p:extLst>
      <p:ext uri="{BB962C8B-B14F-4D97-AF65-F5344CB8AC3E}">
        <p14:creationId xmlns:p14="http://schemas.microsoft.com/office/powerpoint/2010/main" val="2482997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3280B-6ECA-8CCF-8081-F9AD53832316}"/>
              </a:ext>
            </a:extLst>
          </p:cNvPr>
          <p:cNvSpPr>
            <a:spLocks noGrp="1"/>
          </p:cNvSpPr>
          <p:nvPr>
            <p:ph type="title"/>
          </p:nvPr>
        </p:nvSpPr>
        <p:spPr>
          <a:xfrm>
            <a:off x="457201" y="626072"/>
            <a:ext cx="7801896" cy="787467"/>
          </a:xfrm>
        </p:spPr>
        <p:txBody>
          <a:bodyPr/>
          <a:lstStyle/>
          <a:p>
            <a:r>
              <a:rPr lang="en-US" dirty="0"/>
              <a:t>Other Co-Occurring Problems</a:t>
            </a:r>
          </a:p>
        </p:txBody>
      </p:sp>
      <p:pic>
        <p:nvPicPr>
          <p:cNvPr id="7" name="Content Placeholder 6" descr="PTSD Illustration: 80% have one or more mental health diagnosis (depression, anxiety disorders, and substance use disorders).&#10;20% have no other mental dealth diagnosis. ">
            <a:extLst>
              <a:ext uri="{FF2B5EF4-FFF2-40B4-BE49-F238E27FC236}">
                <a16:creationId xmlns:a16="http://schemas.microsoft.com/office/drawing/2014/main" id="{7B1C66C7-0C21-6148-FC6F-B52C52776E80}"/>
              </a:ext>
            </a:extLst>
          </p:cNvPr>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a:stretch/>
        </p:blipFill>
        <p:spPr>
          <a:xfrm>
            <a:off x="400745" y="2038490"/>
            <a:ext cx="4171255" cy="2781019"/>
          </a:xfrm>
        </p:spPr>
      </p:pic>
      <p:pic>
        <p:nvPicPr>
          <p:cNvPr id="9" name="Picture 8" descr="Illustration of person having difficulties at home or work, with reduced quality of life, having relationship difficulties, experiencing more medical illness, having higher unemployment rates, and showing increased risk of suicide attempts.">
            <a:extLst>
              <a:ext uri="{FF2B5EF4-FFF2-40B4-BE49-F238E27FC236}">
                <a16:creationId xmlns:a16="http://schemas.microsoft.com/office/drawing/2014/main" id="{BF3EBC13-0BA2-1239-52BA-675710877DB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759900" y="1413539"/>
            <a:ext cx="3983355" cy="4318000"/>
          </a:xfrm>
          <a:prstGeom prst="rect">
            <a:avLst/>
          </a:prstGeom>
        </p:spPr>
      </p:pic>
    </p:spTree>
    <p:extLst>
      <p:ext uri="{BB962C8B-B14F-4D97-AF65-F5344CB8AC3E}">
        <p14:creationId xmlns:p14="http://schemas.microsoft.com/office/powerpoint/2010/main" val="1025540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21DF6-3655-1058-A590-B1E25E090234}"/>
              </a:ext>
            </a:extLst>
          </p:cNvPr>
          <p:cNvSpPr>
            <a:spLocks noGrp="1"/>
          </p:cNvSpPr>
          <p:nvPr>
            <p:ph type="ctrTitle"/>
          </p:nvPr>
        </p:nvSpPr>
        <p:spPr/>
        <p:txBody>
          <a:bodyPr>
            <a:normAutofit fontScale="90000"/>
          </a:bodyPr>
          <a:lstStyle/>
          <a:p>
            <a:r>
              <a:rPr lang="en-US" dirty="0"/>
              <a:t>For Providers: </a:t>
            </a:r>
            <a:br>
              <a:rPr lang="en-US" dirty="0"/>
            </a:br>
            <a:r>
              <a:rPr lang="en-US" dirty="0"/>
              <a:t>Screening, Assessment, And Treatment</a:t>
            </a:r>
          </a:p>
        </p:txBody>
      </p:sp>
      <p:pic>
        <p:nvPicPr>
          <p:cNvPr id="3" name="Content Placeholder 7" descr="A photo of a man in a psychotherapy session">
            <a:extLst>
              <a:ext uri="{FF2B5EF4-FFF2-40B4-BE49-F238E27FC236}">
                <a16:creationId xmlns:a16="http://schemas.microsoft.com/office/drawing/2014/main" id="{8F97CC5A-B973-035E-524D-8A9F19C0B7D9}"/>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bwMode="auto">
          <a:xfrm>
            <a:off x="1888986" y="2322518"/>
            <a:ext cx="5382503" cy="3028493"/>
          </a:xfrm>
          <a:prstGeom prst="rect">
            <a:avLst/>
          </a:prstGeom>
          <a:noFill/>
          <a:ln>
            <a:noFill/>
          </a:ln>
          <a:effectLst>
            <a:outerShdw blurRad="1651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0177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14A16-8071-3216-A634-002471E42CC8}"/>
              </a:ext>
            </a:extLst>
          </p:cNvPr>
          <p:cNvSpPr>
            <a:spLocks noGrp="1"/>
          </p:cNvSpPr>
          <p:nvPr>
            <p:ph type="title"/>
          </p:nvPr>
        </p:nvSpPr>
        <p:spPr/>
        <p:txBody>
          <a:bodyPr/>
          <a:lstStyle/>
          <a:p>
            <a:r>
              <a:rPr lang="en-US" dirty="0"/>
              <a:t>Screening for PTSD</a:t>
            </a:r>
          </a:p>
        </p:txBody>
      </p:sp>
      <p:pic>
        <p:nvPicPr>
          <p:cNvPr id="6" name="Content Placeholder 5" descr="A photo of a woman taking notes while in a therapy session with a male">
            <a:extLst>
              <a:ext uri="{FF2B5EF4-FFF2-40B4-BE49-F238E27FC236}">
                <a16:creationId xmlns:a16="http://schemas.microsoft.com/office/drawing/2014/main" id="{B458700B-1AFA-9677-D260-E5C226545DB7}"/>
              </a:ext>
            </a:extLst>
          </p:cNvPr>
          <p:cNvPicPr>
            <a:picLocks noGrp="1" noChangeAspect="1"/>
          </p:cNvPicPr>
          <p:nvPr>
            <p:ph idx="1"/>
          </p:nvPr>
        </p:nvPicPr>
        <p:blipFill>
          <a:blip r:embed="rId3" cstate="hqprint">
            <a:extLst>
              <a:ext uri="{28A0092B-C50C-407E-A947-70E740481C1C}">
                <a14:useLocalDpi xmlns:a14="http://schemas.microsoft.com/office/drawing/2010/main"/>
              </a:ext>
            </a:extLst>
          </a:blip>
          <a:stretch>
            <a:fillRect/>
          </a:stretch>
        </p:blipFill>
        <p:spPr>
          <a:xfrm>
            <a:off x="1924050" y="1600200"/>
            <a:ext cx="5295900" cy="3530600"/>
          </a:xfrm>
        </p:spPr>
      </p:pic>
    </p:spTree>
    <p:extLst>
      <p:ext uri="{BB962C8B-B14F-4D97-AF65-F5344CB8AC3E}">
        <p14:creationId xmlns:p14="http://schemas.microsoft.com/office/powerpoint/2010/main" val="17818890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9177A-AF93-F55B-7ECA-A2CEB1A267A8}"/>
              </a:ext>
            </a:extLst>
          </p:cNvPr>
          <p:cNvSpPr>
            <a:spLocks noGrp="1"/>
          </p:cNvSpPr>
          <p:nvPr>
            <p:ph type="title"/>
          </p:nvPr>
        </p:nvSpPr>
        <p:spPr/>
        <p:txBody>
          <a:bodyPr/>
          <a:lstStyle/>
          <a:p>
            <a:r>
              <a:rPr lang="en-US" dirty="0"/>
              <a:t>Recommended Screening Instruments</a:t>
            </a:r>
          </a:p>
        </p:txBody>
      </p:sp>
      <p:sp>
        <p:nvSpPr>
          <p:cNvPr id="3" name="Content Placeholder 2">
            <a:extLst>
              <a:ext uri="{FF2B5EF4-FFF2-40B4-BE49-F238E27FC236}">
                <a16:creationId xmlns:a16="http://schemas.microsoft.com/office/drawing/2014/main" id="{2FF26EC3-01E3-679C-4F02-B765CDA9FCEE}"/>
              </a:ext>
            </a:extLst>
          </p:cNvPr>
          <p:cNvSpPr>
            <a:spLocks noGrp="1"/>
          </p:cNvSpPr>
          <p:nvPr>
            <p:ph idx="1"/>
          </p:nvPr>
        </p:nvSpPr>
        <p:spPr/>
        <p:txBody>
          <a:bodyPr/>
          <a:lstStyle/>
          <a:p>
            <a:r>
              <a:rPr lang="en-US" dirty="0"/>
              <a:t>Primary Care PTSD Screen</a:t>
            </a:r>
          </a:p>
          <a:p>
            <a:r>
              <a:rPr lang="en-US" dirty="0"/>
              <a:t>PTSD Checklist</a:t>
            </a:r>
          </a:p>
          <a:p>
            <a:endParaRPr lang="en-US" sz="1600" dirty="0"/>
          </a:p>
          <a:p>
            <a:endParaRPr lang="en-US" sz="1600" dirty="0"/>
          </a:p>
          <a:p>
            <a:endParaRPr lang="en-US" sz="1600" dirty="0"/>
          </a:p>
          <a:p>
            <a:endParaRPr lang="en-US" sz="1600" dirty="0"/>
          </a:p>
          <a:p>
            <a:endParaRPr lang="en-US" sz="1600" dirty="0"/>
          </a:p>
          <a:p>
            <a:endParaRPr lang="en-US" dirty="0"/>
          </a:p>
          <a:p>
            <a:pPr marL="0" marR="0" indent="0">
              <a:lnSpc>
                <a:spcPct val="107000"/>
              </a:lnSpc>
              <a:spcBef>
                <a:spcPts val="0"/>
              </a:spcBef>
              <a:spcAft>
                <a:spcPts val="0"/>
              </a:spcAft>
              <a:buNone/>
            </a:pPr>
            <a:r>
              <a:rPr lang="en-US" sz="18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tooltip="This link will take you to the &quot;Primary Care PTSD Screen for DSM-5&quot; web page on the VA PTSD website."/>
              </a:rPr>
              <a:t>https://www.ptsd.va.gov/professional/assessment/screens/pc-ptsd.asp</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0"/>
              </a:spcAft>
              <a:buNone/>
            </a:pPr>
            <a:r>
              <a:rPr lang="en-US" sz="18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tooltip="This link will take you to the &quot;PTSD Checklist for DSM-5&quot; web page on the VA PTSD website."/>
              </a:rPr>
              <a:t>https://www.ptsd.va.gov/professional/assessment/adult-sr/ptsd-checklist.asp</a:t>
            </a:r>
            <a:r>
              <a:rPr lang="en-US" sz="1800" dirty="0">
                <a:effectLst/>
                <a:latin typeface="Calibri" panose="020F0502020204030204" pitchFamily="34" charset="0"/>
                <a:ea typeface="Calibri" panose="020F0502020204030204" pitchFamily="34" charset="0"/>
                <a:cs typeface="Arial" panose="020B0604020202020204" pitchFamily="34" charset="0"/>
              </a:rPr>
              <a:t> </a:t>
            </a:r>
          </a:p>
        </p:txBody>
      </p:sp>
      <p:pic>
        <p:nvPicPr>
          <p:cNvPr id="5" name="Picture 4" descr="Primary Care PTSD Screen for DSM-5 cover page">
            <a:extLst>
              <a:ext uri="{FF2B5EF4-FFF2-40B4-BE49-F238E27FC236}">
                <a16:creationId xmlns:a16="http://schemas.microsoft.com/office/drawing/2014/main" id="{A85AA832-886E-F0E3-4186-5DF355D89C68}"/>
              </a:ext>
            </a:extLst>
          </p:cNvPr>
          <p:cNvPicPr>
            <a:picLocks noChangeAspect="1"/>
          </p:cNvPicPr>
          <p:nvPr/>
        </p:nvPicPr>
        <p:blipFill>
          <a:blip r:embed="rId5"/>
          <a:stretch>
            <a:fillRect/>
          </a:stretch>
        </p:blipFill>
        <p:spPr>
          <a:xfrm>
            <a:off x="3675617" y="1754418"/>
            <a:ext cx="2331720" cy="3017520"/>
          </a:xfrm>
          <a:prstGeom prst="rect">
            <a:avLst/>
          </a:prstGeom>
          <a:solidFill>
            <a:schemeClr val="bg1"/>
          </a:solidFill>
          <a:effectLst>
            <a:outerShdw blurRad="50800" dist="38100" dir="2700000" algn="tl" rotWithShape="0">
              <a:prstClr val="black">
                <a:alpha val="40000"/>
              </a:prstClr>
            </a:outerShdw>
          </a:effectLst>
        </p:spPr>
      </p:pic>
      <p:pic>
        <p:nvPicPr>
          <p:cNvPr id="7" name="Picture 6" descr="PTSD Checklist for DSM-5 (PCL-5) cover page">
            <a:extLst>
              <a:ext uri="{FF2B5EF4-FFF2-40B4-BE49-F238E27FC236}">
                <a16:creationId xmlns:a16="http://schemas.microsoft.com/office/drawing/2014/main" id="{95C7AA9C-9670-C521-0D86-6F0D04707B95}"/>
              </a:ext>
            </a:extLst>
          </p:cNvPr>
          <p:cNvPicPr>
            <a:picLocks noChangeAspect="1"/>
          </p:cNvPicPr>
          <p:nvPr/>
        </p:nvPicPr>
        <p:blipFill>
          <a:blip r:embed="rId6"/>
          <a:stretch>
            <a:fillRect/>
          </a:stretch>
        </p:blipFill>
        <p:spPr>
          <a:xfrm>
            <a:off x="6181208" y="1754418"/>
            <a:ext cx="2331720" cy="3017520"/>
          </a:xfrm>
          <a:prstGeom prst="rect">
            <a:avLst/>
          </a:prstGeom>
          <a:solidFill>
            <a:schemeClr val="bg1"/>
          </a:solid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11559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800A4-4BE9-27E0-90EF-B896B892A799}"/>
              </a:ext>
            </a:extLst>
          </p:cNvPr>
          <p:cNvSpPr>
            <a:spLocks noGrp="1"/>
          </p:cNvSpPr>
          <p:nvPr>
            <p:ph type="title"/>
          </p:nvPr>
        </p:nvSpPr>
        <p:spPr/>
        <p:txBody>
          <a:bodyPr/>
          <a:lstStyle/>
          <a:p>
            <a:r>
              <a:rPr lang="en-US" dirty="0"/>
              <a:t>PTSD Assessment</a:t>
            </a:r>
          </a:p>
        </p:txBody>
      </p:sp>
      <p:sp>
        <p:nvSpPr>
          <p:cNvPr id="6" name="Content Placeholder 5">
            <a:extLst>
              <a:ext uri="{FF2B5EF4-FFF2-40B4-BE49-F238E27FC236}">
                <a16:creationId xmlns:a16="http://schemas.microsoft.com/office/drawing/2014/main" id="{1BD3266D-2CD3-704C-8DCD-0174BF0598DB}"/>
              </a:ext>
            </a:extLst>
          </p:cNvPr>
          <p:cNvSpPr>
            <a:spLocks noGrp="1"/>
          </p:cNvSpPr>
          <p:nvPr>
            <p:ph idx="10"/>
          </p:nvPr>
        </p:nvSpPr>
        <p:spPr/>
        <p:txBody>
          <a:bodyPr/>
          <a:lstStyle/>
          <a:p>
            <a:r>
              <a:rPr lang="en-US" dirty="0">
                <a:effectLst/>
                <a:ea typeface="Calibri" panose="020F0502020204030204" pitchFamily="34" charset="0"/>
                <a:cs typeface="Arial" panose="020B0604020202020204" pitchFamily="34" charset="0"/>
              </a:rPr>
              <a:t>View the assessment at </a:t>
            </a:r>
            <a:r>
              <a:rPr lang="en-US" u="sng" dirty="0">
                <a:effectLst/>
                <a:ea typeface="Calibri" panose="020F0502020204030204" pitchFamily="34" charset="0"/>
                <a:cs typeface="Arial" panose="020B0604020202020204" pitchFamily="34" charset="0"/>
                <a:hlinkClick r:id="rId3" tooltip="This link will take you to the &quot;Clinician-Administered PTSD Scale for DSM-5&quot; web page on the VA PTSD website."/>
              </a:rPr>
              <a:t>https://www.ptsd.va.gov/professional/assessment/adult-int/caps.asp</a:t>
            </a:r>
            <a:endParaRPr lang="en-US" u="sng" dirty="0"/>
          </a:p>
        </p:txBody>
      </p:sp>
      <p:pic>
        <p:nvPicPr>
          <p:cNvPr id="4" name="Picture 3" descr="Clinician-Administered PTSD Scale For DSM-5 Past Month Version" title="Clinician">
            <a:extLst>
              <a:ext uri="{FF2B5EF4-FFF2-40B4-BE49-F238E27FC236}">
                <a16:creationId xmlns:a16="http://schemas.microsoft.com/office/drawing/2014/main" id="{D3C2F539-E1FA-E65D-F706-562E07A0B85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11" t="2389" r="3011" b="1750"/>
          <a:stretch/>
        </p:blipFill>
        <p:spPr>
          <a:xfrm>
            <a:off x="3214370" y="2066429"/>
            <a:ext cx="2715260" cy="3573171"/>
          </a:xfrm>
          <a:prstGeom prst="rect">
            <a:avLst/>
          </a:prstGeom>
          <a:ln>
            <a:solidFill>
              <a:schemeClr val="tx1">
                <a:lumMod val="65000"/>
                <a:lumOff val="35000"/>
              </a:schemeClr>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1082051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8FDCCF9-567F-4ABD-A531-100BDAE21A17}"/>
              </a:ext>
            </a:extLst>
          </p:cNvPr>
          <p:cNvSpPr>
            <a:spLocks noGrp="1"/>
          </p:cNvSpPr>
          <p:nvPr>
            <p:ph type="title"/>
          </p:nvPr>
        </p:nvSpPr>
        <p:spPr/>
        <p:txBody>
          <a:bodyPr/>
          <a:lstStyle/>
          <a:p>
            <a:r>
              <a:rPr lang="en-US" dirty="0"/>
              <a:t>CAPS-5 Online Training Curriculum</a:t>
            </a:r>
          </a:p>
        </p:txBody>
      </p:sp>
      <p:sp>
        <p:nvSpPr>
          <p:cNvPr id="10" name="TextBox 9">
            <a:extLst>
              <a:ext uri="{FF2B5EF4-FFF2-40B4-BE49-F238E27FC236}">
                <a16:creationId xmlns:a16="http://schemas.microsoft.com/office/drawing/2014/main" id="{13CD3ED3-D0F1-39C4-07CF-1A2BF133F8B7}"/>
              </a:ext>
            </a:extLst>
          </p:cNvPr>
          <p:cNvSpPr txBox="1"/>
          <p:nvPr/>
        </p:nvSpPr>
        <p:spPr>
          <a:xfrm>
            <a:off x="457199" y="1539426"/>
            <a:ext cx="8229599" cy="646331"/>
          </a:xfrm>
          <a:prstGeom prst="rect">
            <a:avLst/>
          </a:prstGeom>
          <a:noFill/>
        </p:spPr>
        <p:txBody>
          <a:bodyPr wrap="square">
            <a:spAutoFit/>
          </a:bodyPr>
          <a:lstStyle/>
          <a:p>
            <a:r>
              <a:rPr lang="en-US" sz="1800" dirty="0">
                <a:effectLst/>
                <a:latin typeface="+mn-lt"/>
                <a:ea typeface="Calibri" panose="020F0502020204030204" pitchFamily="34" charset="0"/>
                <a:cs typeface="Arial" panose="020B0604020202020204" pitchFamily="34" charset="0"/>
              </a:rPr>
              <a:t>View the Training Curriculum at </a:t>
            </a:r>
            <a:r>
              <a:rPr lang="en-US" sz="1800" u="sng" dirty="0">
                <a:solidFill>
                  <a:srgbClr val="0563C1"/>
                </a:solidFill>
                <a:effectLst/>
                <a:latin typeface="+mn-lt"/>
                <a:ea typeface="Calibri" panose="020F0502020204030204" pitchFamily="34" charset="0"/>
                <a:cs typeface="Arial" panose="020B0604020202020204" pitchFamily="34" charset="0"/>
                <a:hlinkClick r:id="rId3" tooltip="This link will take you to the &quot;Continuing Education&quot; page on the VA PTSD website."/>
              </a:rPr>
              <a:t>https://www.ptsd.va.gov/professional/continuing_ed/caps5_clinician_training.asp</a:t>
            </a:r>
            <a:endParaRPr lang="en-US" dirty="0">
              <a:latin typeface="+mn-lt"/>
            </a:endParaRPr>
          </a:p>
        </p:txBody>
      </p:sp>
      <p:pic>
        <p:nvPicPr>
          <p:cNvPr id="4" name="Content Placeholder 3" descr="Clinician-administered PTSD Scale for DSM-5 (Caps-5) Online training home page">
            <a:extLst>
              <a:ext uri="{FF2B5EF4-FFF2-40B4-BE49-F238E27FC236}">
                <a16:creationId xmlns:a16="http://schemas.microsoft.com/office/drawing/2014/main" id="{F69FF042-702A-9AD6-DCFB-C14AD2F65C4D}"/>
              </a:ext>
            </a:extLst>
          </p:cNvPr>
          <p:cNvPicPr>
            <a:picLocks noGrp="1" noChangeAspect="1"/>
          </p:cNvPicPr>
          <p:nvPr>
            <p:ph sz="half" idx="1"/>
          </p:nvPr>
        </p:nvPicPr>
        <p:blipFill rotWithShape="1">
          <a:blip r:embed="rId4" cstate="hqprint">
            <a:extLst>
              <a:ext uri="{28A0092B-C50C-407E-A947-70E740481C1C}">
                <a14:useLocalDpi xmlns:a14="http://schemas.microsoft.com/office/drawing/2010/main"/>
              </a:ext>
            </a:extLst>
          </a:blip>
          <a:stretch/>
        </p:blipFill>
        <p:spPr>
          <a:xfrm>
            <a:off x="585216" y="2596896"/>
            <a:ext cx="3566160" cy="1997710"/>
          </a:xfrm>
          <a:effectLst>
            <a:outerShdw blurRad="50800" dist="38100" dir="2700000" algn="tl" rotWithShape="0">
              <a:prstClr val="black">
                <a:alpha val="40000"/>
              </a:prstClr>
            </a:outerShdw>
          </a:effectLst>
        </p:spPr>
      </p:pic>
      <p:pic>
        <p:nvPicPr>
          <p:cNvPr id="8" name="Content Placeholder 7" descr="CAPS-5 Training Curriculum web page">
            <a:extLst>
              <a:ext uri="{FF2B5EF4-FFF2-40B4-BE49-F238E27FC236}">
                <a16:creationId xmlns:a16="http://schemas.microsoft.com/office/drawing/2014/main" id="{A3483947-E9F1-564E-4597-B22F12C0C483}"/>
              </a:ext>
            </a:extLst>
          </p:cNvPr>
          <p:cNvPicPr>
            <a:picLocks noGrp="1" noChangeAspect="1"/>
          </p:cNvPicPr>
          <p:nvPr>
            <p:ph sz="half" idx="2"/>
          </p:nvPr>
        </p:nvPicPr>
        <p:blipFill rotWithShape="1">
          <a:blip r:embed="rId5" cstate="hqprint">
            <a:extLst>
              <a:ext uri="{28A0092B-C50C-407E-A947-70E740481C1C}">
                <a14:useLocalDpi xmlns:a14="http://schemas.microsoft.com/office/drawing/2010/main"/>
              </a:ext>
            </a:extLst>
          </a:blip>
          <a:stretch/>
        </p:blipFill>
        <p:spPr>
          <a:xfrm>
            <a:off x="4572000" y="2596896"/>
            <a:ext cx="3947160" cy="2240280"/>
          </a:xfrm>
          <a:effectLst>
            <a:outerShdw blurRad="50800" dist="38100" dir="2700000" algn="tl" rotWithShape="0">
              <a:prstClr val="black">
                <a:alpha val="40000"/>
              </a:prstClr>
            </a:outerShdw>
          </a:effectLst>
        </p:spPr>
      </p:pic>
      <p:sp>
        <p:nvSpPr>
          <p:cNvPr id="2" name="Text Placeholder 1">
            <a:extLst>
              <a:ext uri="{FF2B5EF4-FFF2-40B4-BE49-F238E27FC236}">
                <a16:creationId xmlns:a16="http://schemas.microsoft.com/office/drawing/2014/main" id="{E9F9B91C-8B21-4CF7-4645-F80F00599BF3}"/>
              </a:ext>
            </a:extLst>
          </p:cNvPr>
          <p:cNvSpPr>
            <a:spLocks noGrp="1"/>
          </p:cNvSpPr>
          <p:nvPr>
            <p:ph type="body" sz="quarter" idx="10"/>
          </p:nvPr>
        </p:nvSpPr>
        <p:spPr/>
        <p:txBody>
          <a:bodyPr/>
          <a:lstStyle/>
          <a:p>
            <a:r>
              <a:rPr lang="en-US" sz="1100" dirty="0">
                <a:latin typeface="+mn-lt"/>
                <a:ea typeface="Franklin Gothic Book" charset="0"/>
                <a:cs typeface="Franklin Gothic Book" charset="0"/>
              </a:rPr>
              <a:t>View the </a:t>
            </a:r>
            <a:r>
              <a:rPr lang="en-US" sz="1100" dirty="0">
                <a:latin typeface="+mn-lt"/>
                <a:ea typeface="Franklin Gothic Book" charset="0"/>
                <a:cs typeface="Franklin Gothic Book" charset="0"/>
                <a:hlinkClick r:id="rId6" tooltip="This link will take you to the CAPS-5 promo video on the VA PTSD website."/>
              </a:rPr>
              <a:t>CAPS-5</a:t>
            </a:r>
            <a:r>
              <a:rPr lang="en-US" sz="1100" dirty="0">
                <a:latin typeface="+mn-lt"/>
                <a:ea typeface="Franklin Gothic Book" charset="0"/>
                <a:cs typeface="Franklin Gothic Book" charset="0"/>
              </a:rPr>
              <a:t>  promo video</a:t>
            </a:r>
          </a:p>
          <a:p>
            <a:endParaRPr lang="en-US" dirty="0"/>
          </a:p>
        </p:txBody>
      </p:sp>
    </p:spTree>
    <p:extLst>
      <p:ext uri="{BB962C8B-B14F-4D97-AF65-F5344CB8AC3E}">
        <p14:creationId xmlns:p14="http://schemas.microsoft.com/office/powerpoint/2010/main" val="17083045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C26DB-BE4B-7DDE-B58E-DB85D95237A8}"/>
              </a:ext>
            </a:extLst>
          </p:cNvPr>
          <p:cNvSpPr>
            <a:spLocks noGrp="1"/>
          </p:cNvSpPr>
          <p:nvPr>
            <p:ph type="title"/>
          </p:nvPr>
        </p:nvSpPr>
        <p:spPr/>
        <p:txBody>
          <a:bodyPr/>
          <a:lstStyle/>
          <a:p>
            <a:r>
              <a:rPr lang="en-US" dirty="0"/>
              <a:t>Screening and Assessment Information &amp; Tools</a:t>
            </a:r>
          </a:p>
        </p:txBody>
      </p:sp>
      <p:sp>
        <p:nvSpPr>
          <p:cNvPr id="8" name="Content Placeholder 7">
            <a:extLst>
              <a:ext uri="{FF2B5EF4-FFF2-40B4-BE49-F238E27FC236}">
                <a16:creationId xmlns:a16="http://schemas.microsoft.com/office/drawing/2014/main" id="{566AEDED-B6F8-5319-B05C-58BA9AC24CAD}"/>
              </a:ext>
            </a:extLst>
          </p:cNvPr>
          <p:cNvSpPr>
            <a:spLocks noGrp="1"/>
          </p:cNvSpPr>
          <p:nvPr>
            <p:ph idx="10"/>
          </p:nvPr>
        </p:nvSpPr>
        <p:spPr>
          <a:xfrm>
            <a:off x="457200" y="1543050"/>
            <a:ext cx="8229600" cy="1368591"/>
          </a:xfrm>
        </p:spPr>
        <p:txBody>
          <a:bodyPr/>
          <a:lstStyle/>
          <a:p>
            <a:pPr marL="0" marR="0">
              <a:lnSpc>
                <a:spcPct val="107000"/>
              </a:lnSpc>
              <a:spcBef>
                <a:spcPts val="0"/>
              </a:spcBef>
              <a:spcAft>
                <a:spcPts val="600"/>
              </a:spcAft>
            </a:pPr>
            <a:r>
              <a:rPr lang="en-US" sz="1600" dirty="0">
                <a:effectLst/>
                <a:ea typeface="Calibri" panose="020F0502020204030204" pitchFamily="34" charset="0"/>
                <a:cs typeface="Arial" panose="020B0604020202020204" pitchFamily="34" charset="0"/>
              </a:rPr>
              <a:t>Assessment section: </a:t>
            </a:r>
            <a:r>
              <a:rPr lang="en-US" sz="1600" u="sng" dirty="0">
                <a:solidFill>
                  <a:srgbClr val="0563C1"/>
                </a:solidFill>
                <a:effectLst/>
                <a:ea typeface="Calibri" panose="020F0502020204030204" pitchFamily="34" charset="0"/>
                <a:cs typeface="Arial" panose="020B0604020202020204" pitchFamily="34" charset="0"/>
                <a:hlinkClick r:id="rId3" tooltip="This link will take you to the &quot;Assessment&quot; web page on the VA PTSD website, where you'll find a list of all assessment measures."/>
              </a:rPr>
              <a:t>https://www.ptsd.va.gov/PTSD/professional/assessment/index.asp</a:t>
            </a:r>
            <a:endParaRPr lang="en-US" sz="1600" dirty="0">
              <a:effectLst/>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600" dirty="0">
                <a:effectLst/>
                <a:ea typeface="Calibri" panose="020F0502020204030204" pitchFamily="34" charset="0"/>
                <a:cs typeface="Arial" panose="020B0604020202020204" pitchFamily="34" charset="0"/>
              </a:rPr>
              <a:t>NCPTSD instruments: </a:t>
            </a:r>
            <a:r>
              <a:rPr lang="en-US" sz="1600" u="sng" dirty="0">
                <a:solidFill>
                  <a:srgbClr val="0563C1"/>
                </a:solidFill>
                <a:effectLst/>
                <a:ea typeface="Calibri" panose="020F0502020204030204" pitchFamily="34" charset="0"/>
                <a:cs typeface="Arial" panose="020B0604020202020204" pitchFamily="34" charset="0"/>
                <a:hlinkClick r:id="rId4" tooltip="This link will take you to the &quot;List of All Measures&quot; web page on the VA PTSD website."/>
              </a:rPr>
              <a:t>https://www.ptsd.va.gov/professional/assessment/list_measures.asp - list1</a:t>
            </a:r>
            <a:r>
              <a:rPr lang="en-US" sz="1600" dirty="0">
                <a:effectLst/>
                <a:ea typeface="Calibri" panose="020F0502020204030204" pitchFamily="34" charset="0"/>
                <a:cs typeface="Arial" panose="020B0604020202020204" pitchFamily="34" charset="0"/>
              </a:rPr>
              <a:t> </a:t>
            </a:r>
            <a:endParaRPr lang="en-US" sz="1600" dirty="0"/>
          </a:p>
        </p:txBody>
      </p:sp>
      <p:pic>
        <p:nvPicPr>
          <p:cNvPr id="9" name="Content Placeholder 8" descr="Photo of webpage for adult PTSD self-report measures">
            <a:extLst>
              <a:ext uri="{FF2B5EF4-FFF2-40B4-BE49-F238E27FC236}">
                <a16:creationId xmlns:a16="http://schemas.microsoft.com/office/drawing/2014/main" id="{E2D3DEE0-C09A-3047-96BC-56D3CD30F442}"/>
              </a:ext>
            </a:extLst>
          </p:cNvPr>
          <p:cNvPicPr>
            <a:picLocks noGrp="1" noChangeAspect="1"/>
          </p:cNvPicPr>
          <p:nvPr>
            <p:ph idx="1"/>
          </p:nvPr>
        </p:nvPicPr>
        <p:blipFill>
          <a:blip r:embed="rId5" cstate="hqprint">
            <a:extLst>
              <a:ext uri="{28A0092B-C50C-407E-A947-70E740481C1C}">
                <a14:useLocalDpi xmlns:a14="http://schemas.microsoft.com/office/drawing/2010/main"/>
              </a:ext>
            </a:extLst>
          </a:blip>
          <a:stretch>
            <a:fillRect/>
          </a:stretch>
        </p:blipFill>
        <p:spPr>
          <a:xfrm>
            <a:off x="2095978" y="2359292"/>
            <a:ext cx="4973411" cy="3481388"/>
          </a:xfrm>
        </p:spPr>
      </p:pic>
    </p:spTree>
    <p:extLst>
      <p:ext uri="{BB962C8B-B14F-4D97-AF65-F5344CB8AC3E}">
        <p14:creationId xmlns:p14="http://schemas.microsoft.com/office/powerpoint/2010/main" val="869523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A370C-487A-C86B-FF37-0F115BA83348}"/>
              </a:ext>
            </a:extLst>
          </p:cNvPr>
          <p:cNvSpPr>
            <a:spLocks noGrp="1"/>
          </p:cNvSpPr>
          <p:nvPr>
            <p:ph type="title"/>
          </p:nvPr>
        </p:nvSpPr>
        <p:spPr/>
        <p:txBody>
          <a:bodyPr/>
          <a:lstStyle/>
          <a:p>
            <a:r>
              <a:rPr lang="en-US" dirty="0"/>
              <a:t>Treatment for PTSD</a:t>
            </a:r>
          </a:p>
        </p:txBody>
      </p:sp>
      <p:pic>
        <p:nvPicPr>
          <p:cNvPr id="5" name="Content Placeholder 4" descr="A photo of a PTSD therapy session">
            <a:extLst>
              <a:ext uri="{FF2B5EF4-FFF2-40B4-BE49-F238E27FC236}">
                <a16:creationId xmlns:a16="http://schemas.microsoft.com/office/drawing/2014/main" id="{1E437028-CB6C-65D0-9E83-98D0D3F45D10}"/>
              </a:ext>
            </a:extLst>
          </p:cNvPr>
          <p:cNvPicPr>
            <a:picLocks noGrp="1" noChangeAspect="1"/>
          </p:cNvPicPr>
          <p:nvPr>
            <p:ph idx="1"/>
          </p:nvPr>
        </p:nvPicPr>
        <p:blipFill>
          <a:blip r:embed="rId3" cstate="hqprint">
            <a:extLst>
              <a:ext uri="{28A0092B-C50C-407E-A947-70E740481C1C}">
                <a14:useLocalDpi xmlns:a14="http://schemas.microsoft.com/office/drawing/2010/main"/>
              </a:ext>
            </a:extLst>
          </a:blip>
          <a:stretch>
            <a:fillRect/>
          </a:stretch>
        </p:blipFill>
        <p:spPr>
          <a:xfrm>
            <a:off x="1371600" y="1600200"/>
            <a:ext cx="6400800" cy="3594100"/>
          </a:xfrm>
        </p:spPr>
      </p:pic>
    </p:spTree>
    <p:extLst>
      <p:ext uri="{BB962C8B-B14F-4D97-AF65-F5344CB8AC3E}">
        <p14:creationId xmlns:p14="http://schemas.microsoft.com/office/powerpoint/2010/main" val="28498162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3AD43-7B9C-BE37-CF01-C457B5BE6EDC}"/>
              </a:ext>
            </a:extLst>
          </p:cNvPr>
          <p:cNvSpPr>
            <a:spLocks noGrp="1"/>
          </p:cNvSpPr>
          <p:nvPr>
            <p:ph type="title"/>
          </p:nvPr>
        </p:nvSpPr>
        <p:spPr/>
        <p:txBody>
          <a:bodyPr/>
          <a:lstStyle/>
          <a:p>
            <a:pPr marL="0" marR="0">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Trauma-focused therapy is most effective.</a:t>
            </a:r>
          </a:p>
        </p:txBody>
      </p:sp>
      <p:sp>
        <p:nvSpPr>
          <p:cNvPr id="3" name="Content Placeholder 2">
            <a:extLst>
              <a:ext uri="{FF2B5EF4-FFF2-40B4-BE49-F238E27FC236}">
                <a16:creationId xmlns:a16="http://schemas.microsoft.com/office/drawing/2014/main" id="{98DF23C0-BE57-3CE8-93EE-5D38322B4D2B}"/>
              </a:ext>
            </a:extLst>
          </p:cNvPr>
          <p:cNvSpPr>
            <a:spLocks noGrp="1"/>
          </p:cNvSpPr>
          <p:nvPr>
            <p:ph idx="1"/>
          </p:nvPr>
        </p:nvSpPr>
        <p:spPr/>
        <p:txBody>
          <a:bodyPr/>
          <a:lstStyle/>
          <a:p>
            <a:pPr>
              <a:lnSpc>
                <a:spcPct val="150000"/>
              </a:lnSpc>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Prolonged Exposure Therapy</a:t>
            </a:r>
          </a:p>
          <a:p>
            <a:pPr>
              <a:lnSpc>
                <a:spcPct val="150000"/>
              </a:lnSpc>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Cognitive Processing Therapy</a:t>
            </a:r>
          </a:p>
          <a:p>
            <a:pPr>
              <a:lnSpc>
                <a:spcPct val="150000"/>
              </a:lnSpc>
            </a:pPr>
            <a:r>
              <a:rPr lang="en-US" sz="1800" dirty="0">
                <a:effectLst/>
                <a:latin typeface="Calibri" panose="020F0502020204030204" pitchFamily="34" charset="0"/>
                <a:ea typeface="Calibri" panose="020F0502020204030204" pitchFamily="34" charset="0"/>
                <a:cs typeface="Times New Roman" panose="02020603050405020304" pitchFamily="18" charset="0"/>
              </a:rPr>
              <a:t>Eye Movement Desensitization and Reprocessing (EMDR)</a:t>
            </a:r>
            <a:r>
              <a:rPr lang="en-US" dirty="0">
                <a:effectLst/>
              </a:rPr>
              <a:t> </a:t>
            </a:r>
            <a:endParaRPr lang="en-US" dirty="0"/>
          </a:p>
        </p:txBody>
      </p:sp>
    </p:spTree>
    <p:extLst>
      <p:ext uri="{BB962C8B-B14F-4D97-AF65-F5344CB8AC3E}">
        <p14:creationId xmlns:p14="http://schemas.microsoft.com/office/powerpoint/2010/main" val="32687298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82CAA-BA4F-A02A-1DB8-2C7DAA28559A}"/>
              </a:ext>
            </a:extLst>
          </p:cNvPr>
          <p:cNvSpPr>
            <a:spLocks noGrp="1"/>
          </p:cNvSpPr>
          <p:nvPr>
            <p:ph type="title"/>
          </p:nvPr>
        </p:nvSpPr>
        <p:spPr/>
        <p:txBody>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Trauma-focused Psychotherapies</a:t>
            </a:r>
            <a:endParaRPr lang="en-US" sz="2400" dirty="0"/>
          </a:p>
        </p:txBody>
      </p:sp>
      <p:sp>
        <p:nvSpPr>
          <p:cNvPr id="3" name="Content Placeholder 2">
            <a:extLst>
              <a:ext uri="{FF2B5EF4-FFF2-40B4-BE49-F238E27FC236}">
                <a16:creationId xmlns:a16="http://schemas.microsoft.com/office/drawing/2014/main" id="{B7DC7B48-ECEF-EF38-A6C9-236A4897A336}"/>
              </a:ext>
            </a:extLst>
          </p:cNvPr>
          <p:cNvSpPr>
            <a:spLocks noGrp="1"/>
          </p:cNvSpPr>
          <p:nvPr>
            <p:ph idx="1"/>
          </p:nvPr>
        </p:nvSpPr>
        <p:spPr/>
        <p:txBody>
          <a:bodyPr/>
          <a:lstStyle/>
          <a:p>
            <a:pPr>
              <a:lnSpc>
                <a:spcPct val="107000"/>
              </a:lnSpc>
            </a:pPr>
            <a:r>
              <a:rPr lang="en-US" sz="1800" dirty="0">
                <a:effectLst/>
                <a:latin typeface="Calibri" panose="020F0502020204030204" pitchFamily="34" charset="0"/>
                <a:ea typeface="Calibri" panose="020F0502020204030204" pitchFamily="34" charset="0"/>
                <a:cs typeface="Times New Roman" panose="02020603050405020304" pitchFamily="18" charset="0"/>
              </a:rPr>
              <a:t>Prolonged Exposure Therapy - The patient confronts situations they had been avoiding until distress decreases</a:t>
            </a:r>
          </a:p>
          <a:p>
            <a:pPr>
              <a:lnSpc>
                <a:spcPct val="107000"/>
              </a:lnSpc>
            </a:pPr>
            <a:r>
              <a:rPr lang="en-US" sz="1800" dirty="0">
                <a:effectLst/>
                <a:latin typeface="Calibri" panose="020F0502020204030204" pitchFamily="34" charset="0"/>
                <a:ea typeface="Calibri" panose="020F0502020204030204" pitchFamily="34" charset="0"/>
                <a:cs typeface="Times New Roman" panose="02020603050405020304" pitchFamily="18" charset="0"/>
              </a:rPr>
              <a:t>Cognitive Processing Therapy – The patient examines and challenges thoughts and feelings about the trauma</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Eye Movement Desensitization and Reprocessing (EMDR) – The patient processes and makes sense of the trauma while paying attention to a back-and-forth movement or sound</a:t>
            </a:r>
            <a:r>
              <a:rPr lang="en-US" dirty="0">
                <a:effectLst/>
              </a:rPr>
              <a:t> </a:t>
            </a:r>
            <a:endParaRPr lang="en-US" dirty="0"/>
          </a:p>
        </p:txBody>
      </p:sp>
    </p:spTree>
    <p:extLst>
      <p:ext uri="{BB962C8B-B14F-4D97-AF65-F5344CB8AC3E}">
        <p14:creationId xmlns:p14="http://schemas.microsoft.com/office/powerpoint/2010/main" val="32308359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68C80-FDA2-CFA6-8E38-68FDCAF306E8}"/>
              </a:ext>
            </a:extLst>
          </p:cNvPr>
          <p:cNvSpPr>
            <a:spLocks noGrp="1"/>
          </p:cNvSpPr>
          <p:nvPr>
            <p:ph type="title"/>
          </p:nvPr>
        </p:nvSpPr>
        <p:spPr/>
        <p:txBody>
          <a:bodyPr/>
          <a:lstStyle/>
          <a:p>
            <a:r>
              <a:rPr lang="en-US" dirty="0"/>
              <a:t>Trauma-focused psychotherapy works.</a:t>
            </a:r>
          </a:p>
        </p:txBody>
      </p:sp>
      <p:pic>
        <p:nvPicPr>
          <p:cNvPr id="5" name="Content Placeholder 4" descr="Cognitive Behavioral Therapy (CBT) Works&#10;&#10;Bar Graph. PTSD Symptoms (Clinician Administered PTSD Scale). From 0 to 90 Prolonged Exposure: Pre-Treatment 73, Post-Treatment 43, 9 Month Follow-up 45, and 5-10 Years 25. Cognitive Processing Therapy: Pre-Treatment 72, Post-Treatment 38, 9 Month Follow-up 41, and 5-10 Years 25. ">
            <a:extLst>
              <a:ext uri="{FF2B5EF4-FFF2-40B4-BE49-F238E27FC236}">
                <a16:creationId xmlns:a16="http://schemas.microsoft.com/office/drawing/2014/main" id="{41D4137C-EBE0-3B6B-FA7F-702A959A4438}"/>
              </a:ext>
            </a:extLst>
          </p:cNvPr>
          <p:cNvPicPr>
            <a:picLocks noGrp="1" noChangeAspect="1"/>
          </p:cNvPicPr>
          <p:nvPr>
            <p:ph idx="1"/>
          </p:nvPr>
        </p:nvPicPr>
        <p:blipFill rotWithShape="1">
          <a:blip r:embed="rId3" cstate="hqprint">
            <a:extLst>
              <a:ext uri="{28A0092B-C50C-407E-A947-70E740481C1C}">
                <a14:useLocalDpi xmlns:a14="http://schemas.microsoft.com/office/drawing/2010/main"/>
              </a:ext>
            </a:extLst>
          </a:blip>
          <a:stretch/>
        </p:blipFill>
        <p:spPr>
          <a:xfrm>
            <a:off x="1161288" y="1600200"/>
            <a:ext cx="6667373" cy="3670935"/>
          </a:xfrm>
          <a:solidFill>
            <a:schemeClr val="bg1"/>
          </a:solidFill>
        </p:spPr>
      </p:pic>
      <p:sp>
        <p:nvSpPr>
          <p:cNvPr id="6" name="TextBox 5">
            <a:extLst>
              <a:ext uri="{FF2B5EF4-FFF2-40B4-BE49-F238E27FC236}">
                <a16:creationId xmlns:a16="http://schemas.microsoft.com/office/drawing/2014/main" id="{236C00F4-4D3D-7A71-D209-35469F7F1AF6}"/>
              </a:ext>
            </a:extLst>
          </p:cNvPr>
          <p:cNvSpPr txBox="1"/>
          <p:nvPr/>
        </p:nvSpPr>
        <p:spPr>
          <a:xfrm>
            <a:off x="517638" y="5333185"/>
            <a:ext cx="7070123" cy="369332"/>
          </a:xfrm>
          <a:prstGeom prst="rect">
            <a:avLst/>
          </a:prstGeom>
          <a:noFill/>
        </p:spPr>
        <p:txBody>
          <a:bodyPr wrap="square" rtlCol="0">
            <a:spAutoFit/>
          </a:bodyPr>
          <a:lstStyle/>
          <a:p>
            <a:r>
              <a:rPr lang="en-US" sz="900" dirty="0" err="1">
                <a:latin typeface="+mn-lt"/>
              </a:rPr>
              <a:t>Resick</a:t>
            </a:r>
            <a:r>
              <a:rPr lang="en-US" sz="900" dirty="0">
                <a:latin typeface="+mn-lt"/>
              </a:rPr>
              <a:t>, Patricia A: </a:t>
            </a:r>
            <a:r>
              <a:rPr lang="en-US" sz="900" dirty="0" err="1">
                <a:latin typeface="+mn-lt"/>
              </a:rPr>
              <a:t>Nishith</a:t>
            </a:r>
            <a:r>
              <a:rPr lang="en-US" sz="900" dirty="0">
                <a:latin typeface="+mn-lt"/>
              </a:rPr>
              <a:t>, </a:t>
            </a:r>
            <a:r>
              <a:rPr lang="en-US" sz="900" dirty="0" err="1">
                <a:latin typeface="+mn-lt"/>
              </a:rPr>
              <a:t>Pallavi</a:t>
            </a:r>
            <a:r>
              <a:rPr lang="en-US" sz="900" dirty="0">
                <a:latin typeface="+mn-lt"/>
              </a:rPr>
              <a:t>: Weaver, Terri L: </a:t>
            </a:r>
            <a:r>
              <a:rPr lang="en-US" sz="900" dirty="0" err="1">
                <a:latin typeface="+mn-lt"/>
              </a:rPr>
              <a:t>Astin</a:t>
            </a:r>
            <a:r>
              <a:rPr lang="en-US" sz="900" dirty="0">
                <a:latin typeface="+mn-lt"/>
              </a:rPr>
              <a:t>, Millie C.: </a:t>
            </a:r>
            <a:r>
              <a:rPr lang="en-US" sz="900" dirty="0" err="1">
                <a:latin typeface="+mn-lt"/>
              </a:rPr>
              <a:t>Feuer</a:t>
            </a:r>
            <a:r>
              <a:rPr lang="en-US" sz="900" dirty="0">
                <a:latin typeface="+mn-lt"/>
              </a:rPr>
              <a:t>, Catherine A. </a:t>
            </a:r>
            <a:r>
              <a:rPr lang="en-US" sz="900" i="1" dirty="0">
                <a:latin typeface="+mn-lt"/>
              </a:rPr>
              <a:t>Journal of Consulting and Clinical Psychology, </a:t>
            </a:r>
            <a:r>
              <a:rPr lang="en-US" sz="900" dirty="0">
                <a:latin typeface="+mn-lt"/>
              </a:rPr>
              <a:t>Vol 70(4), Aug 2002, 867-879. </a:t>
            </a:r>
            <a:r>
              <a:rPr lang="en-US" sz="900" dirty="0" err="1">
                <a:latin typeface="+mn-lt"/>
              </a:rPr>
              <a:t>doi</a:t>
            </a:r>
            <a:r>
              <a:rPr lang="en-US" sz="900" dirty="0">
                <a:latin typeface="+mn-lt"/>
              </a:rPr>
              <a:t>: 10.1037/0022-006X.70.4.867</a:t>
            </a:r>
          </a:p>
        </p:txBody>
      </p:sp>
    </p:spTree>
    <p:extLst>
      <p:ext uri="{BB962C8B-B14F-4D97-AF65-F5344CB8AC3E}">
        <p14:creationId xmlns:p14="http://schemas.microsoft.com/office/powerpoint/2010/main" val="30350654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25AE-870B-99EA-C66F-EF89F02863C8}"/>
              </a:ext>
            </a:extLst>
          </p:cNvPr>
          <p:cNvSpPr>
            <a:spLocks noGrp="1"/>
          </p:cNvSpPr>
          <p:nvPr>
            <p:ph type="title"/>
          </p:nvPr>
        </p:nvSpPr>
        <p:spPr/>
        <p:txBody>
          <a:bodyPr/>
          <a:lstStyle/>
          <a:p>
            <a:r>
              <a:rPr lang="en-US" dirty="0"/>
              <a:t>Other Psychotherapies</a:t>
            </a:r>
          </a:p>
        </p:txBody>
      </p:sp>
      <p:sp>
        <p:nvSpPr>
          <p:cNvPr id="3" name="Content Placeholder 2">
            <a:extLst>
              <a:ext uri="{FF2B5EF4-FFF2-40B4-BE49-F238E27FC236}">
                <a16:creationId xmlns:a16="http://schemas.microsoft.com/office/drawing/2014/main" id="{150FCDFB-3367-B40B-48DA-145E98BC5E5B}"/>
              </a:ext>
            </a:extLst>
          </p:cNvPr>
          <p:cNvSpPr>
            <a:spLocks noGrp="1"/>
          </p:cNvSpPr>
          <p:nvPr>
            <p:ph idx="1"/>
          </p:nvPr>
        </p:nvSpPr>
        <p:spPr/>
        <p:txBody>
          <a:bodyPr/>
          <a:lstStyle/>
          <a:p>
            <a:pPr>
              <a:lnSpc>
                <a:spcPct val="107000"/>
              </a:lnSpc>
            </a:pPr>
            <a:r>
              <a:rPr lang="en-US" sz="1800" dirty="0">
                <a:effectLst/>
                <a:latin typeface="Calibri" panose="020F0502020204030204" pitchFamily="34" charset="0"/>
                <a:ea typeface="Calibri" panose="020F0502020204030204" pitchFamily="34" charset="0"/>
                <a:cs typeface="Times New Roman" panose="02020603050405020304" pitchFamily="18" charset="0"/>
              </a:rPr>
              <a:t>Written Exposure Therapy – The patient writes about their trauma with the guidance and feedback of their therapist</a:t>
            </a:r>
          </a:p>
          <a:p>
            <a:pPr>
              <a:lnSpc>
                <a:spcPct val="107000"/>
              </a:lnSpc>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Present Centered Therapy – The patient learns problem-solving skills to help them deal with stressors related to the trauma</a:t>
            </a:r>
          </a:p>
        </p:txBody>
      </p:sp>
    </p:spTree>
    <p:extLst>
      <p:ext uri="{BB962C8B-B14F-4D97-AF65-F5344CB8AC3E}">
        <p14:creationId xmlns:p14="http://schemas.microsoft.com/office/powerpoint/2010/main" val="37696039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4705-C117-84FA-1D7C-292729590B75}"/>
              </a:ext>
            </a:extLst>
          </p:cNvPr>
          <p:cNvSpPr>
            <a:spLocks noGrp="1"/>
          </p:cNvSpPr>
          <p:nvPr>
            <p:ph type="title"/>
          </p:nvPr>
        </p:nvSpPr>
        <p:spPr/>
        <p:txBody>
          <a:bodyPr/>
          <a:lstStyle/>
          <a:p>
            <a:r>
              <a:rPr lang="en-US" dirty="0"/>
              <a:t>Medications</a:t>
            </a:r>
          </a:p>
        </p:txBody>
      </p:sp>
      <p:sp>
        <p:nvSpPr>
          <p:cNvPr id="3" name="Content Placeholder 2">
            <a:extLst>
              <a:ext uri="{FF2B5EF4-FFF2-40B4-BE49-F238E27FC236}">
                <a16:creationId xmlns:a16="http://schemas.microsoft.com/office/drawing/2014/main" id="{7870ECC6-BCF5-263D-EA1F-94C7000475AA}"/>
              </a:ext>
            </a:extLst>
          </p:cNvPr>
          <p:cNvSpPr>
            <a:spLocks noGrp="1"/>
          </p:cNvSpPr>
          <p:nvPr>
            <p:ph idx="1"/>
          </p:nvPr>
        </p:nvSpPr>
        <p:spPr/>
        <p:txBody>
          <a:bodyPr/>
          <a:lstStyle/>
          <a:p>
            <a:pPr>
              <a:lnSpc>
                <a:spcPct val="150000"/>
              </a:lnSpc>
              <a:spcAft>
                <a:spcPts val="0"/>
              </a:spcAft>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Sertraline (Zoloft)</a:t>
            </a:r>
          </a:p>
          <a:p>
            <a:pPr>
              <a:lnSpc>
                <a:spcPct val="150000"/>
              </a:lnSpc>
              <a:spcAft>
                <a:spcPts val="0"/>
              </a:spcAft>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Venlafaxine (Effexor) </a:t>
            </a:r>
          </a:p>
        </p:txBody>
      </p:sp>
      <p:pic>
        <p:nvPicPr>
          <p:cNvPr id="5" name="Picture 4" descr="A photo of medication bottles">
            <a:extLst>
              <a:ext uri="{FF2B5EF4-FFF2-40B4-BE49-F238E27FC236}">
                <a16:creationId xmlns:a16="http://schemas.microsoft.com/office/drawing/2014/main" id="{850AD73A-98B9-1ED8-1524-AFA6B48E1EF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360420" y="1910080"/>
            <a:ext cx="5382768" cy="3590544"/>
          </a:xfrm>
          <a:prstGeom prst="rect">
            <a:avLst/>
          </a:prstGeom>
        </p:spPr>
      </p:pic>
    </p:spTree>
    <p:extLst>
      <p:ext uri="{BB962C8B-B14F-4D97-AF65-F5344CB8AC3E}">
        <p14:creationId xmlns:p14="http://schemas.microsoft.com/office/powerpoint/2010/main" val="21264949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9DDF7-9E65-28CD-A974-6E5DAFFFEA1F}"/>
              </a:ext>
            </a:extLst>
          </p:cNvPr>
          <p:cNvSpPr>
            <a:spLocks noGrp="1"/>
          </p:cNvSpPr>
          <p:nvPr>
            <p:ph type="title"/>
          </p:nvPr>
        </p:nvSpPr>
        <p:spPr/>
        <p:txBody>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What about Benzodiazepines?</a:t>
            </a:r>
            <a:endParaRPr lang="en-US" dirty="0"/>
          </a:p>
        </p:txBody>
      </p:sp>
      <p:sp>
        <p:nvSpPr>
          <p:cNvPr id="3" name="Content Placeholder 2">
            <a:extLst>
              <a:ext uri="{FF2B5EF4-FFF2-40B4-BE49-F238E27FC236}">
                <a16:creationId xmlns:a16="http://schemas.microsoft.com/office/drawing/2014/main" id="{573A39B7-0A8D-9C5E-405A-1EB51CA0F793}"/>
              </a:ext>
            </a:extLst>
          </p:cNvPr>
          <p:cNvSpPr>
            <a:spLocks noGrp="1"/>
          </p:cNvSpPr>
          <p:nvPr>
            <p:ph idx="1"/>
          </p:nvPr>
        </p:nvSpPr>
        <p:spPr/>
        <p:txBody>
          <a:bodyPr/>
          <a:lstStyle/>
          <a:p>
            <a:pPr>
              <a:lnSpc>
                <a:spcPct val="107000"/>
              </a:lnSpc>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Safety concerns</a:t>
            </a:r>
          </a:p>
          <a:p>
            <a:pPr>
              <a:lnSpc>
                <a:spcPct val="107000"/>
              </a:lnSpc>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Limited value</a:t>
            </a:r>
          </a:p>
          <a:p>
            <a:pPr>
              <a:lnSpc>
                <a:spcPct val="107000"/>
              </a:lnSpc>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Risk of addiction</a:t>
            </a:r>
          </a:p>
          <a:p>
            <a:pPr>
              <a:lnSpc>
                <a:spcPct val="107000"/>
              </a:lnSpc>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Even more risky for older people</a:t>
            </a:r>
          </a:p>
          <a:p>
            <a:pPr marL="0" marR="0" indent="0">
              <a:lnSpc>
                <a:spcPct val="107000"/>
              </a:lnSpc>
              <a:spcBef>
                <a:spcPts val="0"/>
              </a:spcBef>
              <a:spcAft>
                <a:spcPts val="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Benzodiazepines are NOT recommended for PTSD treatment.</a:t>
            </a:r>
            <a:r>
              <a:rPr lang="en-US" dirty="0">
                <a:effectLst/>
              </a:rPr>
              <a:t> </a:t>
            </a:r>
            <a:endParaRPr lang="en-US" dirty="0"/>
          </a:p>
        </p:txBody>
      </p:sp>
    </p:spTree>
    <p:extLst>
      <p:ext uri="{BB962C8B-B14F-4D97-AF65-F5344CB8AC3E}">
        <p14:creationId xmlns:p14="http://schemas.microsoft.com/office/powerpoint/2010/main" val="8105126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89F79-4F02-F777-E9F1-A1D8EC69708B}"/>
              </a:ext>
            </a:extLst>
          </p:cNvPr>
          <p:cNvSpPr>
            <a:spLocks noGrp="1"/>
          </p:cNvSpPr>
          <p:nvPr>
            <p:ph type="title"/>
          </p:nvPr>
        </p:nvSpPr>
        <p:spPr/>
        <p:txBody>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A Mind-Body Approach</a:t>
            </a:r>
            <a:endParaRPr lang="en-US" dirty="0"/>
          </a:p>
        </p:txBody>
      </p:sp>
      <p:sp>
        <p:nvSpPr>
          <p:cNvPr id="3" name="Content Placeholder 2">
            <a:extLst>
              <a:ext uri="{FF2B5EF4-FFF2-40B4-BE49-F238E27FC236}">
                <a16:creationId xmlns:a16="http://schemas.microsoft.com/office/drawing/2014/main" id="{82C08714-60D4-880B-3C80-DEA07F6538D3}"/>
              </a:ext>
            </a:extLst>
          </p:cNvPr>
          <p:cNvSpPr>
            <a:spLocks noGrp="1"/>
          </p:cNvSpPr>
          <p:nvPr>
            <p:ph idx="1"/>
          </p:nvPr>
        </p:nvSpPr>
        <p:spPr/>
        <p:txBody>
          <a:bodyPr/>
          <a:lstStyle/>
          <a:p>
            <a:pPr>
              <a:lnSpc>
                <a:spcPct val="107000"/>
              </a:lnSpc>
              <a:spcAft>
                <a:spcPts val="0"/>
              </a:spcAft>
            </a:pPr>
            <a:r>
              <a:rPr lang="en-US" dirty="0">
                <a:effectLst/>
                <a:latin typeface="Calibri" panose="020F0502020204030204" pitchFamily="34" charset="0"/>
                <a:ea typeface="Calibri" panose="020F0502020204030204" pitchFamily="34" charset="0"/>
                <a:cs typeface="Times New Roman" panose="02020603050405020304" pitchFamily="18" charset="0"/>
              </a:rPr>
              <a:t>Mind-body approaches to treatment are outside of conventional medical treatment that may be used in conjunction with, or in the place of, conventional medical treatment.</a:t>
            </a:r>
          </a:p>
          <a:p>
            <a:pPr marL="630238" marR="0" lvl="1" indent="-280988">
              <a:lnSpc>
                <a:spcPct val="107000"/>
              </a:lnSpc>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Calibri" panose="020F0502020204030204" pitchFamily="34" charset="0"/>
                <a:cs typeface="Times New Roman" panose="02020603050405020304" pitchFamily="18" charset="0"/>
              </a:rPr>
              <a:t>Mindfulness-Based Stress Reduction (MBSR)</a:t>
            </a:r>
          </a:p>
        </p:txBody>
      </p:sp>
    </p:spTree>
    <p:extLst>
      <p:ext uri="{BB962C8B-B14F-4D97-AF65-F5344CB8AC3E}">
        <p14:creationId xmlns:p14="http://schemas.microsoft.com/office/powerpoint/2010/main" val="24655994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618D-3C00-CF02-28AB-23CB6709C00D}"/>
              </a:ext>
            </a:extLst>
          </p:cNvPr>
          <p:cNvSpPr>
            <a:spLocks noGrp="1"/>
          </p:cNvSpPr>
          <p:nvPr>
            <p:ph type="ctrTitle"/>
          </p:nvPr>
        </p:nvSpPr>
        <p:spPr/>
        <p:txBody>
          <a:bodyPr>
            <a:normAutofit/>
          </a:bodyPr>
          <a:lstStyle/>
          <a:p>
            <a:r>
              <a:rPr lang="en-US" dirty="0"/>
              <a:t>For Providers: Shared Decision-Making</a:t>
            </a:r>
          </a:p>
        </p:txBody>
      </p:sp>
      <p:pic>
        <p:nvPicPr>
          <p:cNvPr id="3" name="Content Placeholder 7" descr="Photo of two people holding hands during therapy session">
            <a:extLst>
              <a:ext uri="{FF2B5EF4-FFF2-40B4-BE49-F238E27FC236}">
                <a16:creationId xmlns:a16="http://schemas.microsoft.com/office/drawing/2014/main" id="{2D262212-D8DB-ECC4-4DC6-D42BDC8D3500}"/>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bwMode="auto">
          <a:xfrm>
            <a:off x="2308002" y="2322518"/>
            <a:ext cx="4544470" cy="3028493"/>
          </a:xfrm>
          <a:prstGeom prst="rect">
            <a:avLst/>
          </a:prstGeom>
          <a:noFill/>
          <a:ln>
            <a:noFill/>
          </a:ln>
          <a:effectLst>
            <a:outerShdw blurRad="1651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29076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F587-25E6-E21F-F3BD-1CD441FC8582}"/>
              </a:ext>
            </a:extLst>
          </p:cNvPr>
          <p:cNvSpPr>
            <a:spLocks noGrp="1"/>
          </p:cNvSpPr>
          <p:nvPr>
            <p:ph type="title"/>
          </p:nvPr>
        </p:nvSpPr>
        <p:spPr/>
        <p:txBody>
          <a:bodyPr/>
          <a:lstStyle/>
          <a:p>
            <a:r>
              <a:rPr lang="en-US" dirty="0"/>
              <a:t>Shared Decision-Making</a:t>
            </a:r>
          </a:p>
        </p:txBody>
      </p:sp>
      <p:sp>
        <p:nvSpPr>
          <p:cNvPr id="7" name="TextBox 6">
            <a:extLst>
              <a:ext uri="{FF2B5EF4-FFF2-40B4-BE49-F238E27FC236}">
                <a16:creationId xmlns:a16="http://schemas.microsoft.com/office/drawing/2014/main" id="{F8DB1F5A-BE40-E5E3-6707-527A1542E613}"/>
              </a:ext>
            </a:extLst>
          </p:cNvPr>
          <p:cNvSpPr txBox="1"/>
          <p:nvPr/>
        </p:nvSpPr>
        <p:spPr>
          <a:xfrm>
            <a:off x="1919514" y="1483359"/>
            <a:ext cx="5319485" cy="369332"/>
          </a:xfrm>
          <a:prstGeom prst="rect">
            <a:avLst/>
          </a:prstGeom>
          <a:noFill/>
        </p:spPr>
        <p:txBody>
          <a:bodyPr wrap="square" rtlCol="0">
            <a:spAutoFit/>
          </a:bodyPr>
          <a:lstStyle/>
          <a:p>
            <a:pPr algn="ctr"/>
            <a:r>
              <a:rPr lang="en-US" dirty="0">
                <a:solidFill>
                  <a:srgbClr val="05A1E5"/>
                </a:solidFill>
                <a:latin typeface="+mn-lt"/>
              </a:rPr>
              <a:t>Patient Preferences for Decision-Making</a:t>
            </a:r>
          </a:p>
        </p:txBody>
      </p:sp>
      <p:pic>
        <p:nvPicPr>
          <p:cNvPr id="6" name="Content Placeholder 5">
            <a:extLst>
              <a:ext uri="{FF2B5EF4-FFF2-40B4-BE49-F238E27FC236}">
                <a16:creationId xmlns:a16="http://schemas.microsoft.com/office/drawing/2014/main" id="{E77419E7-BF94-4F4D-F541-B7CED031B239}"/>
              </a:ext>
              <a:ext uri="{C183D7F6-B498-43B3-948B-1728B52AA6E4}">
                <adec:decorative xmlns:adec="http://schemas.microsoft.com/office/drawing/2017/decorative" val="1"/>
              </a:ext>
            </a:extLst>
          </p:cNvPr>
          <p:cNvPicPr>
            <a:picLocks noGrp="1" noChangeAspect="1"/>
          </p:cNvPicPr>
          <p:nvPr>
            <p:ph idx="1"/>
          </p:nvPr>
        </p:nvPicPr>
        <p:blipFill>
          <a:blip r:embed="rId3"/>
          <a:stretch/>
        </p:blipFill>
        <p:spPr>
          <a:xfrm>
            <a:off x="4413250" y="2001838"/>
            <a:ext cx="317500" cy="3238500"/>
          </a:xfrm>
        </p:spPr>
      </p:pic>
      <p:sp>
        <p:nvSpPr>
          <p:cNvPr id="8" name="TextBox 7">
            <a:extLst>
              <a:ext uri="{FF2B5EF4-FFF2-40B4-BE49-F238E27FC236}">
                <a16:creationId xmlns:a16="http://schemas.microsoft.com/office/drawing/2014/main" id="{183CE684-CC75-5105-16D1-B276684E9A64}"/>
              </a:ext>
            </a:extLst>
          </p:cNvPr>
          <p:cNvSpPr txBox="1"/>
          <p:nvPr/>
        </p:nvSpPr>
        <p:spPr>
          <a:xfrm>
            <a:off x="3526969" y="1649557"/>
            <a:ext cx="4005943" cy="3677866"/>
          </a:xfrm>
          <a:prstGeom prst="rect">
            <a:avLst/>
          </a:prstGeom>
          <a:noFill/>
        </p:spPr>
        <p:txBody>
          <a:bodyPr wrap="square" rtlCol="0">
            <a:spAutoFit/>
          </a:bodyPr>
          <a:lstStyle/>
          <a:p>
            <a:pPr>
              <a:lnSpc>
                <a:spcPts val="5700"/>
              </a:lnSpc>
              <a:tabLst>
                <a:tab pos="685800" algn="r"/>
                <a:tab pos="1234440" algn="l"/>
              </a:tabLst>
            </a:pPr>
            <a:r>
              <a:rPr lang="en-US" sz="2400" dirty="0">
                <a:solidFill>
                  <a:srgbClr val="05A1E5"/>
                </a:solidFill>
                <a:latin typeface="+mn-lt"/>
              </a:rPr>
              <a:t>	24%</a:t>
            </a:r>
            <a:r>
              <a:rPr lang="en-US" dirty="0">
                <a:latin typeface="+mn-lt"/>
              </a:rPr>
              <a:t>	</a:t>
            </a:r>
            <a:r>
              <a:rPr lang="en-US" sz="1600" spc="300" dirty="0">
                <a:solidFill>
                  <a:schemeClr val="tx1">
                    <a:lumMod val="75000"/>
                    <a:lumOff val="25000"/>
                  </a:schemeClr>
                </a:solidFill>
                <a:latin typeface="+mn-lt"/>
              </a:rPr>
              <a:t>Active</a:t>
            </a:r>
          </a:p>
          <a:p>
            <a:pPr>
              <a:lnSpc>
                <a:spcPts val="5700"/>
              </a:lnSpc>
              <a:tabLst>
                <a:tab pos="685800" algn="r"/>
                <a:tab pos="1234440" algn="l"/>
              </a:tabLst>
            </a:pPr>
            <a:r>
              <a:rPr lang="en-US" sz="2400" dirty="0">
                <a:solidFill>
                  <a:srgbClr val="05A1E5"/>
                </a:solidFill>
                <a:latin typeface="+mn-lt"/>
              </a:rPr>
              <a:t>	44%</a:t>
            </a:r>
            <a:r>
              <a:rPr lang="en-US" dirty="0">
                <a:latin typeface="+mn-lt"/>
              </a:rPr>
              <a:t>	</a:t>
            </a:r>
            <a:r>
              <a:rPr lang="en-US" sz="1600" spc="300" dirty="0">
                <a:solidFill>
                  <a:schemeClr val="tx1">
                    <a:lumMod val="75000"/>
                    <a:lumOff val="25000"/>
                  </a:schemeClr>
                </a:solidFill>
                <a:latin typeface="+mn-lt"/>
              </a:rPr>
              <a:t>Active-Shared</a:t>
            </a:r>
          </a:p>
          <a:p>
            <a:pPr>
              <a:lnSpc>
                <a:spcPts val="5700"/>
              </a:lnSpc>
              <a:tabLst>
                <a:tab pos="685800" algn="r"/>
                <a:tab pos="1234440" algn="l"/>
              </a:tabLst>
            </a:pPr>
            <a:r>
              <a:rPr lang="en-US" sz="2400" dirty="0">
                <a:solidFill>
                  <a:srgbClr val="05A1E5"/>
                </a:solidFill>
                <a:latin typeface="+mn-lt"/>
              </a:rPr>
              <a:t>	23%</a:t>
            </a:r>
            <a:r>
              <a:rPr lang="en-US" dirty="0">
                <a:latin typeface="+mn-lt"/>
              </a:rPr>
              <a:t>	</a:t>
            </a:r>
            <a:r>
              <a:rPr lang="en-US" sz="1600" spc="300" dirty="0">
                <a:solidFill>
                  <a:schemeClr val="tx1">
                    <a:lumMod val="75000"/>
                    <a:lumOff val="25000"/>
                  </a:schemeClr>
                </a:solidFill>
                <a:latin typeface="+mn-lt"/>
              </a:rPr>
              <a:t>Collaborative</a:t>
            </a:r>
          </a:p>
          <a:p>
            <a:pPr>
              <a:lnSpc>
                <a:spcPts val="5700"/>
              </a:lnSpc>
              <a:tabLst>
                <a:tab pos="685800" algn="r"/>
                <a:tab pos="1234440" algn="l"/>
              </a:tabLst>
            </a:pPr>
            <a:r>
              <a:rPr lang="en-US" sz="2400" dirty="0">
                <a:solidFill>
                  <a:srgbClr val="05A1E5"/>
                </a:solidFill>
                <a:latin typeface="+mn-lt"/>
              </a:rPr>
              <a:t>	6%</a:t>
            </a:r>
            <a:r>
              <a:rPr lang="en-US" dirty="0">
                <a:latin typeface="+mn-lt"/>
              </a:rPr>
              <a:t>	</a:t>
            </a:r>
            <a:r>
              <a:rPr lang="en-US" sz="1600" spc="300" dirty="0">
                <a:solidFill>
                  <a:schemeClr val="tx1">
                    <a:lumMod val="75000"/>
                    <a:lumOff val="25000"/>
                  </a:schemeClr>
                </a:solidFill>
                <a:latin typeface="+mn-lt"/>
              </a:rPr>
              <a:t>Passive-Shared</a:t>
            </a:r>
          </a:p>
          <a:p>
            <a:pPr>
              <a:lnSpc>
                <a:spcPts val="5700"/>
              </a:lnSpc>
              <a:tabLst>
                <a:tab pos="685800" algn="r"/>
                <a:tab pos="1234440" algn="l"/>
              </a:tabLst>
            </a:pPr>
            <a:r>
              <a:rPr lang="en-US" sz="2400" dirty="0">
                <a:solidFill>
                  <a:srgbClr val="05A1E5"/>
                </a:solidFill>
                <a:latin typeface="+mn-lt"/>
              </a:rPr>
              <a:t>	3%</a:t>
            </a:r>
            <a:r>
              <a:rPr lang="en-US" dirty="0">
                <a:latin typeface="+mn-lt"/>
              </a:rPr>
              <a:t>	</a:t>
            </a:r>
            <a:r>
              <a:rPr lang="en-US" sz="1600" spc="300" dirty="0">
                <a:solidFill>
                  <a:schemeClr val="tx1">
                    <a:lumMod val="75000"/>
                    <a:lumOff val="25000"/>
                  </a:schemeClr>
                </a:solidFill>
                <a:latin typeface="+mn-lt"/>
              </a:rPr>
              <a:t>Passive</a:t>
            </a:r>
          </a:p>
        </p:txBody>
      </p:sp>
      <p:grpSp>
        <p:nvGrpSpPr>
          <p:cNvPr id="3" name="Group 2">
            <a:extLst>
              <a:ext uri="{FF2B5EF4-FFF2-40B4-BE49-F238E27FC236}">
                <a16:creationId xmlns:a16="http://schemas.microsoft.com/office/drawing/2014/main" id="{FC7C0024-962D-931E-7066-EBB09EA7372C}"/>
              </a:ext>
              <a:ext uri="{C183D7F6-B498-43B3-948B-1728B52AA6E4}">
                <adec:decorative xmlns:adec="http://schemas.microsoft.com/office/drawing/2017/decorative" val="1"/>
              </a:ext>
            </a:extLst>
          </p:cNvPr>
          <p:cNvGrpSpPr/>
          <p:nvPr/>
        </p:nvGrpSpPr>
        <p:grpSpPr>
          <a:xfrm>
            <a:off x="4730749" y="2318014"/>
            <a:ext cx="3108960" cy="2947452"/>
            <a:chOff x="4730749" y="2318014"/>
            <a:chExt cx="3108960" cy="2947452"/>
          </a:xfrm>
        </p:grpSpPr>
        <p:sp>
          <p:nvSpPr>
            <p:cNvPr id="9" name="Rectangle 8">
              <a:extLst>
                <a:ext uri="{FF2B5EF4-FFF2-40B4-BE49-F238E27FC236}">
                  <a16:creationId xmlns:a16="http://schemas.microsoft.com/office/drawing/2014/main" id="{C0FD590A-1089-1505-7974-2619B5CEA973}"/>
                </a:ext>
                <a:ext uri="{C183D7F6-B498-43B3-948B-1728B52AA6E4}">
                  <adec:decorative xmlns:adec="http://schemas.microsoft.com/office/drawing/2017/decorative" val="1"/>
                </a:ext>
              </a:extLst>
            </p:cNvPr>
            <p:cNvSpPr/>
            <p:nvPr/>
          </p:nvSpPr>
          <p:spPr>
            <a:xfrm>
              <a:off x="4730749" y="2318014"/>
              <a:ext cx="3108960" cy="45720"/>
            </a:xfrm>
            <a:prstGeom prst="rect">
              <a:avLst/>
            </a:prstGeom>
            <a:solidFill>
              <a:srgbClr val="05A1E5">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C55DA95-66CD-FFC1-5EEF-D7F969162E66}"/>
                </a:ext>
                <a:ext uri="{C183D7F6-B498-43B3-948B-1728B52AA6E4}">
                  <adec:decorative xmlns:adec="http://schemas.microsoft.com/office/drawing/2017/decorative" val="1"/>
                </a:ext>
              </a:extLst>
            </p:cNvPr>
            <p:cNvSpPr/>
            <p:nvPr/>
          </p:nvSpPr>
          <p:spPr>
            <a:xfrm>
              <a:off x="4730749" y="3043447"/>
              <a:ext cx="3108960" cy="45720"/>
            </a:xfrm>
            <a:prstGeom prst="rect">
              <a:avLst/>
            </a:prstGeom>
            <a:solidFill>
              <a:srgbClr val="05A1E5">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0DC14C8-7CDB-C334-D86A-3E83AE461783}"/>
                </a:ext>
                <a:ext uri="{C183D7F6-B498-43B3-948B-1728B52AA6E4}">
                  <adec:decorative xmlns:adec="http://schemas.microsoft.com/office/drawing/2017/decorative" val="1"/>
                </a:ext>
              </a:extLst>
            </p:cNvPr>
            <p:cNvSpPr/>
            <p:nvPr/>
          </p:nvSpPr>
          <p:spPr>
            <a:xfrm>
              <a:off x="4730749" y="3768880"/>
              <a:ext cx="3108960" cy="45720"/>
            </a:xfrm>
            <a:prstGeom prst="rect">
              <a:avLst/>
            </a:prstGeom>
            <a:solidFill>
              <a:srgbClr val="05A1E5">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B85B92D-6F20-511B-64D5-81753B88D3AF}"/>
                </a:ext>
                <a:ext uri="{C183D7F6-B498-43B3-948B-1728B52AA6E4}">
                  <adec:decorative xmlns:adec="http://schemas.microsoft.com/office/drawing/2017/decorative" val="1"/>
                </a:ext>
              </a:extLst>
            </p:cNvPr>
            <p:cNvSpPr/>
            <p:nvPr/>
          </p:nvSpPr>
          <p:spPr>
            <a:xfrm>
              <a:off x="4730749" y="4494313"/>
              <a:ext cx="3108960" cy="45720"/>
            </a:xfrm>
            <a:prstGeom prst="rect">
              <a:avLst/>
            </a:prstGeom>
            <a:solidFill>
              <a:srgbClr val="05A1E5">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095D022-4199-E1E4-9043-6E82807FD6C0}"/>
                </a:ext>
                <a:ext uri="{C183D7F6-B498-43B3-948B-1728B52AA6E4}">
                  <adec:decorative xmlns:adec="http://schemas.microsoft.com/office/drawing/2017/decorative" val="1"/>
                </a:ext>
              </a:extLst>
            </p:cNvPr>
            <p:cNvSpPr/>
            <p:nvPr/>
          </p:nvSpPr>
          <p:spPr>
            <a:xfrm>
              <a:off x="4730749" y="5219746"/>
              <a:ext cx="3108960" cy="45720"/>
            </a:xfrm>
            <a:prstGeom prst="rect">
              <a:avLst/>
            </a:prstGeom>
            <a:solidFill>
              <a:srgbClr val="05A1E5">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FECB6EFC-25D8-AC34-BA4A-4AD38EEDAD4C}"/>
              </a:ext>
            </a:extLst>
          </p:cNvPr>
          <p:cNvSpPr txBox="1"/>
          <p:nvPr/>
        </p:nvSpPr>
        <p:spPr>
          <a:xfrm>
            <a:off x="497995" y="5458112"/>
            <a:ext cx="3930354" cy="277289"/>
          </a:xfrm>
          <a:prstGeom prst="rect">
            <a:avLst/>
          </a:prstGeom>
          <a:noFill/>
        </p:spPr>
        <p:txBody>
          <a:bodyPr wrap="none" tIns="18288" rtlCol="0" anchor="t" anchorCtr="0">
            <a:noAutofit/>
          </a:bodyPr>
          <a:lstStyle/>
          <a:p>
            <a:pPr>
              <a:lnSpc>
                <a:spcPct val="150000"/>
              </a:lnSpc>
            </a:pPr>
            <a:r>
              <a:rPr lang="en-US" sz="900" dirty="0">
                <a:latin typeface="+mn-lt"/>
                <a:cs typeface="Arial" panose="020B0604020202020204" pitchFamily="34" charset="0"/>
              </a:rPr>
              <a:t>Survey of 301 adults with PTSD symptoms: </a:t>
            </a:r>
            <a:r>
              <a:rPr lang="en-US" sz="900" dirty="0" err="1">
                <a:latin typeface="+mn-lt"/>
                <a:cs typeface="Arial" panose="020B0604020202020204" pitchFamily="34" charset="0"/>
              </a:rPr>
              <a:t>Harik</a:t>
            </a:r>
            <a:r>
              <a:rPr lang="en-US" sz="900" dirty="0">
                <a:latin typeface="+mn-lt"/>
                <a:cs typeface="Arial" panose="020B0604020202020204" pitchFamily="34" charset="0"/>
              </a:rPr>
              <a:t> and colleagues, 2016</a:t>
            </a:r>
          </a:p>
        </p:txBody>
      </p:sp>
      <p:pic>
        <p:nvPicPr>
          <p:cNvPr id="15" name="Picture 14">
            <a:extLst>
              <a:ext uri="{FF2B5EF4-FFF2-40B4-BE49-F238E27FC236}">
                <a16:creationId xmlns:a16="http://schemas.microsoft.com/office/drawing/2014/main" id="{A652E2FB-292F-3FC3-F7B2-39D2B19DF56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24807" y="2180390"/>
            <a:ext cx="2600960" cy="2600960"/>
          </a:xfrm>
          <a:prstGeom prst="rect">
            <a:avLst/>
          </a:prstGeom>
        </p:spPr>
      </p:pic>
    </p:spTree>
    <p:extLst>
      <p:ext uri="{BB962C8B-B14F-4D97-AF65-F5344CB8AC3E}">
        <p14:creationId xmlns:p14="http://schemas.microsoft.com/office/powerpoint/2010/main" val="7727549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PTSD Treatment Decision Aid</a:t>
            </a:r>
          </a:p>
        </p:txBody>
      </p:sp>
      <p:pic>
        <p:nvPicPr>
          <p:cNvPr id="8" name="Content Placeholder 7" descr="PTSD TREATMENT DECISION AID: The Choice is Yours. &#10;LEARN. Learn about PTSD and how this decision aid can help. &#10;COMPARE. Compare effective PTSD treatment options. &#10;ACT. Take action to start treatment. &#10;Go to https://www.ptsd.va.gov/apps/decisionaid/index.aspx for more information.">
            <a:hlinkClick r:id="rId3" tooltip="https://www.ptsd.va.gov/apps/decisionaid/index.aspx"/>
          </p:cNvPr>
          <p:cNvPicPr>
            <a:picLocks noGrp="1" noChangeAspect="1"/>
          </p:cNvPicPr>
          <p:nvPr>
            <p:ph sz="half" idx="1"/>
          </p:nvPr>
        </p:nvPicPr>
        <p:blipFill>
          <a:blip r:embed="rId4"/>
          <a:stretch>
            <a:fillRect/>
          </a:stretch>
        </p:blipFill>
        <p:spPr>
          <a:xfrm>
            <a:off x="457201" y="2018525"/>
            <a:ext cx="4038600" cy="2505623"/>
          </a:xfrm>
          <a:prstGeom prst="rect">
            <a:avLst/>
          </a:prstGeom>
          <a:ln w="6350">
            <a:solidFill>
              <a:schemeClr val="tx1"/>
            </a:solidFill>
          </a:ln>
          <a:effectLst>
            <a:outerShdw blurRad="50800" dist="63500" dir="2700000" algn="tl" rotWithShape="0">
              <a:prstClr val="black">
                <a:alpha val="40000"/>
              </a:prstClr>
            </a:outerShdw>
          </a:effectLst>
        </p:spPr>
      </p:pic>
      <p:sp>
        <p:nvSpPr>
          <p:cNvPr id="5" name="Content Placeholder 4">
            <a:extLst>
              <a:ext uri="{FF2B5EF4-FFF2-40B4-BE49-F238E27FC236}">
                <a16:creationId xmlns:a16="http://schemas.microsoft.com/office/drawing/2014/main" id="{015B64BF-D477-353F-BB9E-DE07EAB0974F}"/>
              </a:ext>
            </a:extLst>
          </p:cNvPr>
          <p:cNvSpPr>
            <a:spLocks noGrp="1"/>
          </p:cNvSpPr>
          <p:nvPr>
            <p:ph sz="half" idx="2"/>
          </p:nvPr>
        </p:nvSpPr>
        <p:spPr>
          <a:xfrm>
            <a:off x="4648200" y="1923327"/>
            <a:ext cx="4174958" cy="3476674"/>
          </a:xfrm>
        </p:spPr>
        <p:txBody>
          <a:bodyPr>
            <a:normAutofit/>
          </a:bodyPr>
          <a:lstStyle/>
          <a:p>
            <a:pPr marL="0" marR="0" indent="0">
              <a:lnSpc>
                <a:spcPct val="107000"/>
              </a:lnSpc>
              <a:spcBef>
                <a:spcPts val="0"/>
              </a:spcBef>
              <a:spcAft>
                <a:spcPts val="0"/>
              </a:spcAft>
              <a:buNone/>
            </a:pPr>
            <a:r>
              <a:rPr lang="en-US" sz="1600" dirty="0">
                <a:effectLst/>
                <a:ea typeface="Calibri" panose="020F0502020204030204" pitchFamily="34" charset="0"/>
                <a:cs typeface="Arial" panose="020B0604020202020204" pitchFamily="34" charset="0"/>
              </a:rPr>
              <a:t>Decision Aid:</a:t>
            </a:r>
          </a:p>
          <a:p>
            <a:pPr marL="0" marR="0" indent="0">
              <a:lnSpc>
                <a:spcPct val="107000"/>
              </a:lnSpc>
              <a:spcBef>
                <a:spcPts val="0"/>
              </a:spcBef>
              <a:buNone/>
            </a:pPr>
            <a:r>
              <a:rPr lang="en-US" sz="1600" u="sng" dirty="0">
                <a:solidFill>
                  <a:srgbClr val="037CC2"/>
                </a:solidFill>
                <a:effectLst/>
                <a:ea typeface="Calibri" panose="020F0502020204030204" pitchFamily="34" charset="0"/>
                <a:cs typeface="Arial" panose="020B0604020202020204" pitchFamily="34" charset="0"/>
                <a:hlinkClick r:id="rId5" tooltip="This link will take you to the PTSD Treatment Decision Aid web page where you can select other pages to view."/>
              </a:rPr>
              <a:t>https://</a:t>
            </a:r>
            <a:r>
              <a:rPr lang="en-US" sz="1600" u="sng" dirty="0" err="1">
                <a:solidFill>
                  <a:srgbClr val="037CC2"/>
                </a:solidFill>
                <a:effectLst/>
                <a:ea typeface="Calibri" panose="020F0502020204030204" pitchFamily="34" charset="0"/>
                <a:cs typeface="Arial" panose="020B0604020202020204" pitchFamily="34" charset="0"/>
                <a:hlinkClick r:id="rId5" tooltip="This link will take you to the PTSD Treatment Decision Aid web page where you can select other pages to view."/>
              </a:rPr>
              <a:t>www.ptsd.va.gov</a:t>
            </a:r>
            <a:r>
              <a:rPr lang="en-US" sz="1600" u="sng" dirty="0">
                <a:solidFill>
                  <a:srgbClr val="037CC2"/>
                </a:solidFill>
                <a:effectLst/>
                <a:ea typeface="Calibri" panose="020F0502020204030204" pitchFamily="34" charset="0"/>
                <a:cs typeface="Arial" panose="020B0604020202020204" pitchFamily="34" charset="0"/>
                <a:hlinkClick r:id="rId5" tooltip="This link will take you to the PTSD Treatment Decision Aid web page where you can select other pages to view."/>
              </a:rPr>
              <a:t>/apps/</a:t>
            </a:r>
            <a:r>
              <a:rPr lang="en-US" sz="1600" u="sng" dirty="0" err="1">
                <a:solidFill>
                  <a:srgbClr val="037CC2"/>
                </a:solidFill>
                <a:effectLst/>
                <a:ea typeface="Calibri" panose="020F0502020204030204" pitchFamily="34" charset="0"/>
                <a:cs typeface="Arial" panose="020B0604020202020204" pitchFamily="34" charset="0"/>
                <a:hlinkClick r:id="rId5" tooltip="This link will take you to the PTSD Treatment Decision Aid web page where you can select other pages to view."/>
              </a:rPr>
              <a:t>decisionaid</a:t>
            </a:r>
            <a:r>
              <a:rPr lang="en-US" sz="1600" u="sng" dirty="0">
                <a:solidFill>
                  <a:srgbClr val="037CC2"/>
                </a:solidFill>
                <a:effectLst/>
                <a:ea typeface="Calibri" panose="020F0502020204030204" pitchFamily="34" charset="0"/>
                <a:cs typeface="Arial" panose="020B0604020202020204" pitchFamily="34" charset="0"/>
                <a:hlinkClick r:id="rId5" tooltip="This link will take you to the PTSD Treatment Decision Aid web page where you can select other pages to view."/>
              </a:rPr>
              <a:t>/</a:t>
            </a:r>
            <a:endParaRPr lang="en-US" sz="1600" u="sng" dirty="0">
              <a:solidFill>
                <a:srgbClr val="037CC2"/>
              </a:solidFill>
              <a:effectLst/>
              <a:ea typeface="Calibri" panose="020F0502020204030204" pitchFamily="34" charset="0"/>
              <a:cs typeface="Arial" panose="020B0604020202020204" pitchFamily="34" charset="0"/>
            </a:endParaRPr>
          </a:p>
          <a:p>
            <a:pPr marL="0" marR="0" indent="0">
              <a:lnSpc>
                <a:spcPct val="107000"/>
              </a:lnSpc>
              <a:spcBef>
                <a:spcPts val="0"/>
              </a:spcBef>
              <a:buNone/>
            </a:pPr>
            <a:r>
              <a:rPr lang="en-US" sz="1600" dirty="0">
                <a:effectLst/>
                <a:ea typeface="Calibri" panose="020F0502020204030204" pitchFamily="34" charset="0"/>
                <a:cs typeface="Arial" panose="020B0604020202020204" pitchFamily="34" charset="0"/>
              </a:rPr>
              <a:t>User guide: </a:t>
            </a:r>
            <a:r>
              <a:rPr lang="en-US" sz="1600" u="sng" dirty="0">
                <a:solidFill>
                  <a:srgbClr val="0563C1"/>
                </a:solidFill>
                <a:effectLst/>
                <a:ea typeface="Calibri" panose="020F0502020204030204" pitchFamily="34" charset="0"/>
                <a:cs typeface="Arial" panose="020B0604020202020204" pitchFamily="34" charset="0"/>
                <a:hlinkClick r:id="rId6" tooltip="This link will open the PTSD Treatment Decision Aid PDF, which you can view or download."/>
              </a:rPr>
              <a:t>https://www.ptsd.va.gov/apps/decisionaid/</a:t>
            </a:r>
            <a:br>
              <a:rPr lang="en-US" sz="1600" u="sng" dirty="0">
                <a:solidFill>
                  <a:srgbClr val="0563C1"/>
                </a:solidFill>
                <a:effectLst/>
                <a:ea typeface="Calibri" panose="020F0502020204030204" pitchFamily="34" charset="0"/>
                <a:cs typeface="Arial" panose="020B0604020202020204" pitchFamily="34" charset="0"/>
                <a:hlinkClick r:id="rId6" tooltip="This link will open the PTSD Treatment Decision Aid PDF, which you can view or download."/>
              </a:rPr>
            </a:br>
            <a:r>
              <a:rPr lang="en-US" sz="1600" u="sng" dirty="0">
                <a:solidFill>
                  <a:srgbClr val="0563C1"/>
                </a:solidFill>
                <a:effectLst/>
                <a:ea typeface="Calibri" panose="020F0502020204030204" pitchFamily="34" charset="0"/>
                <a:cs typeface="Arial" panose="020B0604020202020204" pitchFamily="34" charset="0"/>
                <a:hlinkClick r:id="rId6" tooltip="This link will open the PTSD Treatment Decision Aid PDF, which you can view or download."/>
              </a:rPr>
              <a:t>resources/PTSDDecisionAid_providerguide.pdf</a:t>
            </a:r>
            <a:endParaRPr lang="en-US" sz="1600"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r>
              <a:rPr lang="en-US" sz="1600" dirty="0">
                <a:effectLst/>
                <a:ea typeface="Calibri" panose="020F0502020204030204" pitchFamily="34" charset="0"/>
                <a:cs typeface="Arial" panose="020B0604020202020204" pitchFamily="34" charset="0"/>
              </a:rPr>
              <a:t>Course:</a:t>
            </a:r>
          </a:p>
          <a:p>
            <a:pPr marL="7937" indent="0">
              <a:buNone/>
            </a:pPr>
            <a:r>
              <a:rPr lang="en-US" sz="1600" u="sng" dirty="0">
                <a:solidFill>
                  <a:srgbClr val="037CC2"/>
                </a:solidFill>
                <a:effectLst/>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https://www.</a:t>
            </a:r>
            <a:r>
              <a:rPr lang="en-US" sz="1600" u="sng" dirty="0">
                <a:solidFill>
                  <a:srgbClr val="037CC2"/>
                </a:solidFill>
                <a:effectLst/>
                <a:ea typeface="Calibri" panose="020F0502020204030204" pitchFamily="34" charset="0"/>
                <a:cs typeface="Arial" panose="020B0604020202020204" pitchFamily="34" charset="0"/>
                <a:hlinkClick r:id="rId7" tooltip="This link will take you to the &quot;Shared Decision-Making for PTSD&quot; course on the VA PTSD website.">
                  <a:extLst>
                    <a:ext uri="{A12FA001-AC4F-418D-AE19-62706E023703}">
                      <ahyp:hlinkClr xmlns:ahyp="http://schemas.microsoft.com/office/drawing/2018/hyperlinkcolor" val="tx"/>
                    </a:ext>
                  </a:extLst>
                </a:hlinkClick>
              </a:rPr>
              <a:t>ptsd</a:t>
            </a:r>
            <a:r>
              <a:rPr lang="en-US" sz="1600" u="sng" dirty="0">
                <a:solidFill>
                  <a:srgbClr val="037CC2"/>
                </a:solidFill>
                <a:effectLst/>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.va.gov/professional/</a:t>
            </a:r>
            <a:br>
              <a:rPr lang="en-US" sz="1600" u="sng" dirty="0">
                <a:solidFill>
                  <a:srgbClr val="037CC2"/>
                </a:solidFill>
                <a:effectLst/>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br>
            <a:r>
              <a:rPr lang="en-US" sz="1600" u="sng" dirty="0">
                <a:solidFill>
                  <a:srgbClr val="037CC2"/>
                </a:solidFill>
                <a:effectLst/>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continuing_ed/shared_decision_making.asp</a:t>
            </a:r>
            <a:r>
              <a:rPr lang="en-US" sz="1600" dirty="0">
                <a:solidFill>
                  <a:srgbClr val="037CC2"/>
                </a:solidFill>
                <a:effectLst/>
                <a:ea typeface="Calibri" panose="020F0502020204030204" pitchFamily="34" charset="0"/>
                <a:cs typeface="Arial" panose="020B0604020202020204" pitchFamily="34" charset="0"/>
              </a:rPr>
              <a:t> </a:t>
            </a:r>
            <a:endParaRPr lang="en-US" sz="1600" dirty="0">
              <a:solidFill>
                <a:srgbClr val="037CC2"/>
              </a:solidFill>
            </a:endParaRPr>
          </a:p>
          <a:p>
            <a:pPr marL="7937" indent="0">
              <a:buNone/>
            </a:pPr>
            <a:endParaRPr lang="en-US" sz="1600" dirty="0"/>
          </a:p>
        </p:txBody>
      </p:sp>
    </p:spTree>
    <p:extLst>
      <p:ext uri="{BB962C8B-B14F-4D97-AF65-F5344CB8AC3E}">
        <p14:creationId xmlns:p14="http://schemas.microsoft.com/office/powerpoint/2010/main" val="28140063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DC8D5-AB16-0576-92A9-524C9146AD9A}"/>
              </a:ext>
            </a:extLst>
          </p:cNvPr>
          <p:cNvSpPr>
            <a:spLocks noGrp="1"/>
          </p:cNvSpPr>
          <p:nvPr>
            <p:ph type="title"/>
          </p:nvPr>
        </p:nvSpPr>
        <p:spPr/>
        <p:txBody>
          <a:bodyPr/>
          <a:lstStyle/>
          <a:p>
            <a:r>
              <a:rPr lang="en-US" dirty="0" err="1"/>
              <a:t>AboutFace</a:t>
            </a:r>
            <a:endParaRPr lang="en-US" dirty="0"/>
          </a:p>
        </p:txBody>
      </p:sp>
      <p:pic>
        <p:nvPicPr>
          <p:cNvPr id="12" name="Content Placeholder 11" descr="Computer with AboutFace home page on the screen">
            <a:extLst>
              <a:ext uri="{FF2B5EF4-FFF2-40B4-BE49-F238E27FC236}">
                <a16:creationId xmlns:a16="http://schemas.microsoft.com/office/drawing/2014/main" id="{0BC3DDE4-7396-48D5-8DD1-94E9BD2E5C4B}"/>
              </a:ext>
            </a:extLst>
          </p:cNvPr>
          <p:cNvPicPr>
            <a:picLocks noGrp="1" noChangeAspect="1"/>
          </p:cNvPicPr>
          <p:nvPr>
            <p:ph idx="1"/>
          </p:nvPr>
        </p:nvPicPr>
        <p:blipFill>
          <a:blip r:embed="rId3" cstate="hqprint">
            <a:extLst>
              <a:ext uri="{28A0092B-C50C-407E-A947-70E740481C1C}">
                <a14:useLocalDpi xmlns:a14="http://schemas.microsoft.com/office/drawing/2010/main"/>
              </a:ext>
            </a:extLst>
          </a:blip>
          <a:stretch>
            <a:fillRect/>
          </a:stretch>
        </p:blipFill>
        <p:spPr>
          <a:xfrm>
            <a:off x="1581150" y="1754188"/>
            <a:ext cx="5981700" cy="4191000"/>
          </a:xfrm>
        </p:spPr>
      </p:pic>
      <p:sp>
        <p:nvSpPr>
          <p:cNvPr id="6" name="TextBox 5">
            <a:extLst>
              <a:ext uri="{FF2B5EF4-FFF2-40B4-BE49-F238E27FC236}">
                <a16:creationId xmlns:a16="http://schemas.microsoft.com/office/drawing/2014/main" id="{EF7E9DD0-903D-1277-20ED-DB30487D8A14}"/>
              </a:ext>
            </a:extLst>
          </p:cNvPr>
          <p:cNvSpPr txBox="1"/>
          <p:nvPr/>
        </p:nvSpPr>
        <p:spPr>
          <a:xfrm>
            <a:off x="377981" y="1505225"/>
            <a:ext cx="4651200" cy="646331"/>
          </a:xfrm>
          <a:prstGeom prst="rect">
            <a:avLst/>
          </a:prstGeom>
          <a:noFill/>
        </p:spPr>
        <p:txBody>
          <a:bodyPr wrap="square" lIns="182880" rIns="91440" rtlCol="0">
            <a:spAutoFit/>
          </a:bodyPr>
          <a:lstStyle/>
          <a:p>
            <a:r>
              <a:rPr lang="en-US" dirty="0">
                <a:latin typeface="+mn-lt"/>
                <a:ea typeface="Franklin Gothic Book" charset="0"/>
                <a:cs typeface="Franklin Gothic Book" charset="0"/>
              </a:rPr>
              <a:t>View AboutFace at: </a:t>
            </a:r>
            <a:r>
              <a:rPr lang="en-US" u="sng" dirty="0">
                <a:solidFill>
                  <a:srgbClr val="037CC2"/>
                </a:solidFill>
                <a:latin typeface="+mn-lt"/>
                <a:ea typeface="Franklin Gothic Book" charset="0"/>
                <a:cs typeface="Franklin Gothic Book" charset="0"/>
                <a:hlinkClick r:id="rId4" tooltip="This link will take you to the AboutFace web page."/>
              </a:rPr>
              <a:t>https://www.ptsd.va.gov/apps/AboutFace/</a:t>
            </a:r>
            <a:endParaRPr lang="en-US" i="1" u="sng" dirty="0">
              <a:solidFill>
                <a:srgbClr val="037CC2"/>
              </a:solidFill>
              <a:latin typeface="+mn-lt"/>
              <a:ea typeface="Franklin Gothic Book" charset="0"/>
              <a:cs typeface="Franklin Gothic Book" charset="0"/>
            </a:endParaRPr>
          </a:p>
        </p:txBody>
      </p:sp>
    </p:spTree>
    <p:extLst>
      <p:ext uri="{BB962C8B-B14F-4D97-AF65-F5344CB8AC3E}">
        <p14:creationId xmlns:p14="http://schemas.microsoft.com/office/powerpoint/2010/main" val="24557255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576F1-AAEF-AB55-94CF-968B7059C0FB}"/>
              </a:ext>
            </a:extLst>
          </p:cNvPr>
          <p:cNvSpPr>
            <a:spLocks noGrp="1"/>
          </p:cNvSpPr>
          <p:nvPr>
            <p:ph type="title"/>
          </p:nvPr>
        </p:nvSpPr>
        <p:spPr/>
        <p:txBody>
          <a:bodyPr/>
          <a:lstStyle/>
          <a:p>
            <a:r>
              <a:rPr lang="en-US" dirty="0"/>
              <a:t>Patient Engagement and Education</a:t>
            </a:r>
          </a:p>
        </p:txBody>
      </p:sp>
      <p:sp>
        <p:nvSpPr>
          <p:cNvPr id="4" name="Rectangle 3">
            <a:extLst>
              <a:ext uri="{FF2B5EF4-FFF2-40B4-BE49-F238E27FC236}">
                <a16:creationId xmlns:a16="http://schemas.microsoft.com/office/drawing/2014/main" id="{759E3F93-0A82-C43E-184C-FB38C90C5836}"/>
              </a:ext>
              <a:ext uri="{C183D7F6-B498-43B3-948B-1728B52AA6E4}">
                <adec:decorative xmlns:adec="http://schemas.microsoft.com/office/drawing/2017/decorative" val="1"/>
              </a:ext>
            </a:extLst>
          </p:cNvPr>
          <p:cNvSpPr/>
          <p:nvPr/>
        </p:nvSpPr>
        <p:spPr>
          <a:xfrm>
            <a:off x="0" y="2923200"/>
            <a:ext cx="9144000" cy="1915200"/>
          </a:xfrm>
          <a:prstGeom prst="rect">
            <a:avLst/>
          </a:prstGeom>
          <a:solidFill>
            <a:schemeClr val="bg1">
              <a:lumMod val="85000"/>
              <a:alpha val="45081"/>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FBB0B8C-CC7B-4DEA-CA5D-0BBD8F345146}"/>
              </a:ext>
            </a:extLst>
          </p:cNvPr>
          <p:cNvSpPr>
            <a:spLocks noGrp="1"/>
          </p:cNvSpPr>
          <p:nvPr>
            <p:ph idx="10"/>
          </p:nvPr>
        </p:nvSpPr>
        <p:spPr/>
        <p:txBody>
          <a:bodyPr/>
          <a:lstStyle/>
          <a:p>
            <a:pPr marL="0" marR="0">
              <a:lnSpc>
                <a:spcPct val="107000"/>
              </a:lnSpc>
              <a:spcBef>
                <a:spcPts val="0"/>
              </a:spcBef>
              <a:spcAft>
                <a:spcPts val="0"/>
              </a:spcAft>
            </a:pPr>
            <a:r>
              <a:rPr lang="en-US" sz="1800" dirty="0">
                <a:effectLst/>
                <a:ea typeface="Calibri" panose="020F0502020204030204" pitchFamily="34" charset="0"/>
                <a:cs typeface="Arial" panose="020B0604020202020204" pitchFamily="34" charset="0"/>
              </a:rPr>
              <a:t>Find videos at: </a:t>
            </a:r>
            <a:r>
              <a:rPr lang="en-US" sz="1800" u="sng" dirty="0">
                <a:solidFill>
                  <a:srgbClr val="0563C1"/>
                </a:solidFill>
                <a:effectLst/>
                <a:ea typeface="Calibri" panose="020F0502020204030204" pitchFamily="34" charset="0"/>
                <a:cs typeface="Arial" panose="020B0604020202020204" pitchFamily="34" charset="0"/>
                <a:hlinkClick r:id="rId3" tooltip="This link will take you to the Video Index page on the VA PTSD website, where you can select videos to view."/>
              </a:rPr>
              <a:t>https://www.ptsd.va.gov/appvid/video/index.asp</a:t>
            </a:r>
            <a:endParaRPr lang="en-US" sz="1800" dirty="0">
              <a:effectLst/>
              <a:ea typeface="Calibri" panose="020F0502020204030204" pitchFamily="34" charset="0"/>
              <a:cs typeface="Arial" panose="020B0604020202020204" pitchFamily="34" charset="0"/>
            </a:endParaRPr>
          </a:p>
          <a:p>
            <a:r>
              <a:rPr lang="en-US" sz="1800" dirty="0">
                <a:effectLst/>
                <a:ea typeface="Calibri" panose="020F0502020204030204" pitchFamily="34" charset="0"/>
                <a:cs typeface="Arial" panose="020B0604020202020204" pitchFamily="34" charset="0"/>
              </a:rPr>
              <a:t>Find print materials at: </a:t>
            </a:r>
            <a:r>
              <a:rPr lang="en-US" sz="1800" u="sng" dirty="0">
                <a:solidFill>
                  <a:srgbClr val="0563C1"/>
                </a:solidFill>
                <a:effectLst/>
                <a:ea typeface="Calibri" panose="020F0502020204030204" pitchFamily="34" charset="0"/>
                <a:cs typeface="Arial" panose="020B0604020202020204" pitchFamily="34" charset="0"/>
                <a:hlinkClick r:id="rId4" tooltip="This link will take you to the Printed Materials web page on the VA PTSD website, where you can find handouts to download."/>
              </a:rPr>
              <a:t>https://www.ptsd.va.gov/publications/print/index.asp</a:t>
            </a:r>
            <a:r>
              <a:rPr lang="en-US" sz="1800" dirty="0">
                <a:effectLst/>
                <a:ea typeface="Calibri" panose="020F0502020204030204" pitchFamily="34" charset="0"/>
                <a:cs typeface="Arial" panose="020B0604020202020204" pitchFamily="34" charset="0"/>
              </a:rPr>
              <a:t> </a:t>
            </a:r>
            <a:endParaRPr lang="en-US" dirty="0"/>
          </a:p>
        </p:txBody>
      </p:sp>
      <p:pic>
        <p:nvPicPr>
          <p:cNvPr id="6" name="Content Placeholder 5" descr="Primary Care: The Best PTSD Care Anywhere Starts with You! infographic">
            <a:extLst>
              <a:ext uri="{FF2B5EF4-FFF2-40B4-BE49-F238E27FC236}">
                <a16:creationId xmlns:a16="http://schemas.microsoft.com/office/drawing/2014/main" id="{D9295F84-4EF3-68C9-66AB-3F6519533F57}"/>
              </a:ext>
            </a:extLst>
          </p:cNvPr>
          <p:cNvPicPr>
            <a:picLocks noGrp="1" noChangeAspect="1"/>
          </p:cNvPicPr>
          <p:nvPr>
            <p:ph idx="1"/>
          </p:nvPr>
        </p:nvPicPr>
        <p:blipFill>
          <a:blip r:embed="rId5"/>
          <a:stretch>
            <a:fillRect/>
          </a:stretch>
        </p:blipFill>
        <p:spPr>
          <a:xfrm>
            <a:off x="548961" y="2593313"/>
            <a:ext cx="4352544" cy="2816352"/>
          </a:xfrm>
          <a:solidFill>
            <a:schemeClr val="bg1"/>
          </a:solidFill>
          <a:effectLst>
            <a:outerShdw blurRad="50800" dist="38100" dir="2700000" algn="tl" rotWithShape="0">
              <a:prstClr val="black">
                <a:alpha val="40000"/>
              </a:prstClr>
            </a:outerShdw>
          </a:effectLst>
        </p:spPr>
      </p:pic>
      <p:pic>
        <p:nvPicPr>
          <p:cNvPr id="7" name="Picture 6" descr="Video screenshot of engaging scenarios">
            <a:extLst>
              <a:ext uri="{FF2B5EF4-FFF2-40B4-BE49-F238E27FC236}">
                <a16:creationId xmlns:a16="http://schemas.microsoft.com/office/drawing/2014/main" id="{5F6227D1-83EA-1123-1C8C-3E302A286721}"/>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19" r="-19"/>
          <a:stretch/>
        </p:blipFill>
        <p:spPr>
          <a:xfrm>
            <a:off x="5210584" y="2292069"/>
            <a:ext cx="3298173" cy="3418840"/>
          </a:xfrm>
          <a:prstGeom prst="rect">
            <a:avLst/>
          </a:prstGeom>
          <a:solidFill>
            <a:schemeClr val="bg1"/>
          </a:solid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8067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C0BB8B76-DA77-0748-5516-FF4F3DFB3420}"/>
              </a:ext>
            </a:extLst>
          </p:cNvPr>
          <p:cNvSpPr>
            <a:spLocks noGrp="1"/>
          </p:cNvSpPr>
          <p:nvPr>
            <p:ph type="title" idx="4294967295"/>
          </p:nvPr>
        </p:nvSpPr>
        <p:spPr>
          <a:xfrm>
            <a:off x="457200" y="-856735"/>
            <a:ext cx="8229599" cy="856735"/>
          </a:xfrm>
        </p:spPr>
        <p:txBody>
          <a:bodyPr vert="horz" wrap="square" lIns="91440" tIns="45720" rIns="91440" bIns="45720" numCol="1" anchor="b" anchorCtr="0" compatLnSpc="1">
            <a:prstTxWarp prst="textNoShape">
              <a:avLst/>
            </a:prstTxWarp>
          </a:bodyPr>
          <a:lstStyle/>
          <a:p>
            <a:r>
              <a:rPr lang="en-US" dirty="0"/>
              <a:t>PTSD Consultation Program for Providers who Treat Veterans</a:t>
            </a:r>
          </a:p>
        </p:txBody>
      </p:sp>
      <p:pic>
        <p:nvPicPr>
          <p:cNvPr id="3" name="Picture 2" title="Consultation Program for Providers who treat Veterans logo">
            <a:extLst>
              <a:ext uri="{FF2B5EF4-FFF2-40B4-BE49-F238E27FC236}">
                <a16:creationId xmlns:a16="http://schemas.microsoft.com/office/drawing/2014/main" id="{76F1E4C0-37F2-04BC-2B69-2D44613D08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84295" y="241024"/>
            <a:ext cx="5051928" cy="713522"/>
          </a:xfrm>
          <a:prstGeom prst="rect">
            <a:avLst/>
          </a:prstGeom>
        </p:spPr>
      </p:pic>
      <p:sp>
        <p:nvSpPr>
          <p:cNvPr id="4" name="Content Placeholder 2">
            <a:extLst>
              <a:ext uri="{FF2B5EF4-FFF2-40B4-BE49-F238E27FC236}">
                <a16:creationId xmlns:a16="http://schemas.microsoft.com/office/drawing/2014/main" id="{96C69FD4-8082-DACB-27DE-71B75AC53588}"/>
              </a:ext>
            </a:extLst>
          </p:cNvPr>
          <p:cNvSpPr txBox="1">
            <a:spLocks/>
          </p:cNvSpPr>
          <p:nvPr/>
        </p:nvSpPr>
        <p:spPr>
          <a:xfrm>
            <a:off x="1584296" y="1157886"/>
            <a:ext cx="7399740" cy="1308738"/>
          </a:xfrm>
          <a:prstGeom prst="rect">
            <a:avLst/>
          </a:prstGeom>
        </p:spPr>
        <p:txBody>
          <a:bodyPr>
            <a:noAutofit/>
          </a:bodyPr>
          <a:lstStyle>
            <a:lvl1pPr marL="228600" indent="-220663" algn="l" defTabSz="457200" rtl="0" eaLnBrk="1" fontAlgn="base" hangingPunct="1">
              <a:spcBef>
                <a:spcPts val="0"/>
              </a:spcBef>
              <a:spcAft>
                <a:spcPts val="1200"/>
              </a:spcAft>
              <a:buClr>
                <a:srgbClr val="00A1E5"/>
              </a:buClr>
              <a:buFont typeface="Arial" charset="0"/>
              <a:buChar char="•"/>
              <a:tabLst/>
              <a:defRPr kern="1200">
                <a:solidFill>
                  <a:schemeClr val="tx1"/>
                </a:solidFill>
                <a:latin typeface="Franklin Gothic Book" charset="0"/>
                <a:ea typeface="Franklin Gothic Book" charset="0"/>
                <a:cs typeface="Franklin Gothic Book" charset="0"/>
              </a:defRPr>
            </a:lvl1pPr>
            <a:lvl2pPr marL="742950" indent="-285750" algn="l" defTabSz="457200" rtl="0" eaLnBrk="1" fontAlgn="base" hangingPunct="1">
              <a:spcBef>
                <a:spcPts val="0"/>
              </a:spcBef>
              <a:spcAft>
                <a:spcPts val="1200"/>
              </a:spcAft>
              <a:buFont typeface="Arial" charset="0"/>
              <a:buChar char="–"/>
              <a:defRPr sz="1600" kern="1200">
                <a:solidFill>
                  <a:schemeClr val="tx1"/>
                </a:solidFill>
                <a:latin typeface="Franklin Gothic Book" charset="0"/>
                <a:ea typeface="Franklin Gothic Book" charset="0"/>
                <a:cs typeface="Franklin Gothic Book" charset="0"/>
              </a:defRPr>
            </a:lvl2pPr>
            <a:lvl3pPr marL="1143000" indent="-228600" algn="l" defTabSz="457200" rtl="0" eaLnBrk="1" fontAlgn="base" hangingPunct="1">
              <a:spcBef>
                <a:spcPts val="0"/>
              </a:spcBef>
              <a:spcAft>
                <a:spcPts val="1200"/>
              </a:spcAft>
              <a:buFont typeface="Arial" charset="0"/>
              <a:buChar char="•"/>
              <a:defRPr sz="1400" kern="1200">
                <a:solidFill>
                  <a:schemeClr val="tx1"/>
                </a:solidFill>
                <a:latin typeface="Franklin Gothic Book" charset="0"/>
                <a:ea typeface="Franklin Gothic Book" charset="0"/>
                <a:cs typeface="Franklin Gothic Book" charset="0"/>
              </a:defRPr>
            </a:lvl3pPr>
            <a:lvl4pPr marL="1600200" indent="-228600" algn="l" defTabSz="457200" rtl="0" eaLnBrk="1" fontAlgn="base" hangingPunct="1">
              <a:spcBef>
                <a:spcPts val="0"/>
              </a:spcBef>
              <a:spcAft>
                <a:spcPts val="1200"/>
              </a:spcAft>
              <a:buFont typeface="Arial" charset="0"/>
              <a:buChar char="–"/>
              <a:defRPr sz="1200" kern="1200">
                <a:solidFill>
                  <a:schemeClr val="tx1"/>
                </a:solidFill>
                <a:latin typeface="Franklin Gothic Book" charset="0"/>
                <a:ea typeface="Franklin Gothic Book" charset="0"/>
                <a:cs typeface="Franklin Gothic Book" charset="0"/>
              </a:defRPr>
            </a:lvl4pPr>
            <a:lvl5pPr marL="2057400" indent="-228600" algn="l" defTabSz="457200" rtl="0" eaLnBrk="1" fontAlgn="base" hangingPunct="1">
              <a:spcBef>
                <a:spcPct val="20000"/>
              </a:spcBef>
              <a:spcAft>
                <a:spcPct val="0"/>
              </a:spcAft>
              <a:buFont typeface="Arial" charset="0"/>
              <a:buChar char="»"/>
              <a:defRPr sz="1200" kern="1200">
                <a:solidFill>
                  <a:schemeClr val="tx1"/>
                </a:solidFill>
                <a:latin typeface="Georgia"/>
                <a:ea typeface="Georgia" pitchFamily="18"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Aft>
                <a:spcPts val="1000"/>
              </a:spcAft>
              <a:buFont typeface="Arial" charset="0"/>
              <a:buNone/>
            </a:pPr>
            <a:r>
              <a:rPr lang="en-US" sz="2000" b="1" dirty="0">
                <a:solidFill>
                  <a:srgbClr val="DE3C06"/>
                </a:solidFill>
                <a:latin typeface="Trebuchet MS"/>
                <a:cs typeface="Trebuchet MS"/>
              </a:rPr>
              <a:t>About the Consultants</a:t>
            </a:r>
          </a:p>
          <a:p>
            <a:pPr marL="169863" indent="-169863">
              <a:lnSpc>
                <a:spcPct val="107000"/>
              </a:lnSpc>
              <a:buClr>
                <a:srgbClr val="DF5525"/>
              </a:buClr>
              <a:buFont typeface="Wingdings"/>
              <a:buChar char="§"/>
            </a:pPr>
            <a:r>
              <a:rPr lang="en-US" sz="1400" dirty="0">
                <a:solidFill>
                  <a:srgbClr val="404040"/>
                </a:solidFill>
                <a:latin typeface="Trebuchet MS"/>
                <a:ea typeface="Cambria"/>
                <a:cs typeface="Trebuchet MS"/>
              </a:rPr>
              <a:t>Experienced senior psychologists, psychiatrists,  social workers, pharmacists, and other health professionals who treat Veterans with PTSD</a:t>
            </a:r>
          </a:p>
          <a:p>
            <a:pPr marL="169863" indent="-169863">
              <a:lnSpc>
                <a:spcPct val="107000"/>
              </a:lnSpc>
              <a:buClr>
                <a:srgbClr val="DF5525"/>
              </a:buClr>
              <a:buFont typeface="Wingdings"/>
              <a:buChar char="§"/>
            </a:pPr>
            <a:r>
              <a:rPr lang="en-US" sz="1400" dirty="0">
                <a:solidFill>
                  <a:srgbClr val="404040"/>
                </a:solidFill>
                <a:latin typeface="Trebuchet MS"/>
                <a:ea typeface="Cambria"/>
                <a:cs typeface="Trebuchet MS"/>
              </a:rPr>
              <a:t>Available to consult on everything from your toughest cases to general PTSD questions </a:t>
            </a:r>
          </a:p>
        </p:txBody>
      </p:sp>
      <p:sp>
        <p:nvSpPr>
          <p:cNvPr id="5" name="Rectangle 4">
            <a:extLst>
              <a:ext uri="{FF2B5EF4-FFF2-40B4-BE49-F238E27FC236}">
                <a16:creationId xmlns:a16="http://schemas.microsoft.com/office/drawing/2014/main" id="{459294D6-F0CB-8BD7-D528-5268F9E54AB2}"/>
              </a:ext>
            </a:extLst>
          </p:cNvPr>
          <p:cNvSpPr/>
          <p:nvPr/>
        </p:nvSpPr>
        <p:spPr>
          <a:xfrm>
            <a:off x="1605524" y="2561350"/>
            <a:ext cx="1453668" cy="400110"/>
          </a:xfrm>
          <a:prstGeom prst="rect">
            <a:avLst/>
          </a:prstGeom>
        </p:spPr>
        <p:txBody>
          <a:bodyPr wrap="none">
            <a:spAutoFit/>
          </a:bodyPr>
          <a:lstStyle/>
          <a:p>
            <a:pPr>
              <a:spcBef>
                <a:spcPts val="1032"/>
              </a:spcBef>
            </a:pPr>
            <a:r>
              <a:rPr lang="en-US" sz="2000" b="1" dirty="0">
                <a:solidFill>
                  <a:srgbClr val="DE3C06"/>
                </a:solidFill>
                <a:latin typeface="Trebuchet MS"/>
                <a:cs typeface="Trebuchet MS"/>
              </a:rPr>
              <a:t>Ask about:</a:t>
            </a:r>
          </a:p>
        </p:txBody>
      </p:sp>
      <p:sp>
        <p:nvSpPr>
          <p:cNvPr id="6" name="TextBox 5">
            <a:extLst>
              <a:ext uri="{FF2B5EF4-FFF2-40B4-BE49-F238E27FC236}">
                <a16:creationId xmlns:a16="http://schemas.microsoft.com/office/drawing/2014/main" id="{0627D6AB-E1AC-1AB7-BBB4-C92C1E0D5F1E}"/>
              </a:ext>
            </a:extLst>
          </p:cNvPr>
          <p:cNvSpPr txBox="1"/>
          <p:nvPr/>
        </p:nvSpPr>
        <p:spPr>
          <a:xfrm>
            <a:off x="1605523" y="2937548"/>
            <a:ext cx="2734011" cy="1011918"/>
          </a:xfrm>
          <a:prstGeom prst="rect">
            <a:avLst/>
          </a:prstGeom>
          <a:noFill/>
        </p:spPr>
        <p:txBody>
          <a:bodyPr wrap="square" rtlCol="0">
            <a:spAutoFit/>
          </a:bodyPr>
          <a:lstStyle/>
          <a:p>
            <a:pPr marL="169863" marR="0" lvl="0" indent="-169863">
              <a:lnSpc>
                <a:spcPct val="107000"/>
              </a:lnSpc>
              <a:spcBef>
                <a:spcPts val="0"/>
              </a:spcBef>
              <a:spcAft>
                <a:spcPts val="0"/>
              </a:spcAft>
              <a:buClr>
                <a:srgbClr val="DF5525"/>
              </a:buClr>
              <a:buFont typeface="Wingdings"/>
              <a:buChar char="§"/>
            </a:pPr>
            <a:r>
              <a:rPr lang="en-US" sz="1400" dirty="0">
                <a:solidFill>
                  <a:srgbClr val="404040"/>
                </a:solidFill>
                <a:latin typeface="Trebuchet MS"/>
                <a:ea typeface="Cambria"/>
                <a:cs typeface="Trebuchet MS"/>
              </a:rPr>
              <a:t>Evidence-based treatment</a:t>
            </a:r>
            <a:endParaRPr lang="en-US" sz="1400" dirty="0">
              <a:solidFill>
                <a:srgbClr val="404040"/>
              </a:solidFill>
              <a:effectLst/>
              <a:latin typeface="Trebuchet MS"/>
              <a:ea typeface="Cambria"/>
              <a:cs typeface="Trebuchet MS"/>
            </a:endParaRPr>
          </a:p>
          <a:p>
            <a:pPr marL="169863" marR="0" lvl="0" indent="-169863">
              <a:lnSpc>
                <a:spcPct val="107000"/>
              </a:lnSpc>
              <a:spcBef>
                <a:spcPts val="0"/>
              </a:spcBef>
              <a:spcAft>
                <a:spcPts val="0"/>
              </a:spcAft>
              <a:buClr>
                <a:srgbClr val="DF5525"/>
              </a:buClr>
              <a:buFont typeface="Wingdings"/>
              <a:buChar char="§"/>
            </a:pPr>
            <a:r>
              <a:rPr lang="en-US" sz="1400" dirty="0">
                <a:solidFill>
                  <a:srgbClr val="404040"/>
                </a:solidFill>
                <a:latin typeface="Trebuchet MS"/>
                <a:ea typeface="Cambria"/>
                <a:cs typeface="Trebuchet MS"/>
              </a:rPr>
              <a:t>Medications</a:t>
            </a:r>
            <a:endParaRPr lang="en-US" sz="1400" dirty="0">
              <a:solidFill>
                <a:srgbClr val="404040"/>
              </a:solidFill>
              <a:effectLst/>
              <a:latin typeface="Trebuchet MS"/>
              <a:ea typeface="Cambria"/>
              <a:cs typeface="Trebuchet MS"/>
            </a:endParaRPr>
          </a:p>
          <a:p>
            <a:pPr marL="169863" marR="0" lvl="0" indent="-169863">
              <a:lnSpc>
                <a:spcPct val="107000"/>
              </a:lnSpc>
              <a:spcBef>
                <a:spcPts val="0"/>
              </a:spcBef>
              <a:spcAft>
                <a:spcPts val="0"/>
              </a:spcAft>
              <a:buClr>
                <a:srgbClr val="DF5525"/>
              </a:buClr>
              <a:buFont typeface="Wingdings"/>
              <a:buChar char="§"/>
            </a:pPr>
            <a:r>
              <a:rPr lang="en-US" sz="1400" dirty="0">
                <a:solidFill>
                  <a:srgbClr val="404040"/>
                </a:solidFill>
                <a:latin typeface="Trebuchet MS"/>
                <a:ea typeface="Cambria"/>
                <a:cs typeface="Trebuchet MS"/>
              </a:rPr>
              <a:t>Clinical management</a:t>
            </a:r>
            <a:endParaRPr lang="en-US" sz="1400" dirty="0">
              <a:solidFill>
                <a:srgbClr val="404040"/>
              </a:solidFill>
              <a:effectLst/>
              <a:latin typeface="Trebuchet MS"/>
              <a:ea typeface="Cambria"/>
              <a:cs typeface="Trebuchet MS"/>
            </a:endParaRPr>
          </a:p>
          <a:p>
            <a:pPr marL="169863" marR="0" lvl="0" indent="-169863">
              <a:lnSpc>
                <a:spcPct val="107000"/>
              </a:lnSpc>
              <a:spcBef>
                <a:spcPts val="0"/>
              </a:spcBef>
              <a:spcAft>
                <a:spcPts val="800"/>
              </a:spcAft>
              <a:buClr>
                <a:srgbClr val="DF5525"/>
              </a:buClr>
              <a:buFont typeface="Wingdings"/>
              <a:buChar char="§"/>
            </a:pPr>
            <a:r>
              <a:rPr lang="en-US" sz="1400" dirty="0">
                <a:solidFill>
                  <a:srgbClr val="404040"/>
                </a:solidFill>
                <a:latin typeface="Trebuchet MS"/>
                <a:ea typeface="Cambria"/>
                <a:cs typeface="Trebuchet MS"/>
              </a:rPr>
              <a:t>Resources</a:t>
            </a:r>
            <a:endParaRPr lang="en-US" sz="1400" dirty="0">
              <a:solidFill>
                <a:srgbClr val="404040"/>
              </a:solidFill>
              <a:effectLst/>
              <a:latin typeface="Trebuchet MS"/>
              <a:ea typeface="Cambria"/>
              <a:cs typeface="Trebuchet MS"/>
            </a:endParaRPr>
          </a:p>
        </p:txBody>
      </p:sp>
      <p:sp>
        <p:nvSpPr>
          <p:cNvPr id="7" name="TextBox 6">
            <a:extLst>
              <a:ext uri="{FF2B5EF4-FFF2-40B4-BE49-F238E27FC236}">
                <a16:creationId xmlns:a16="http://schemas.microsoft.com/office/drawing/2014/main" id="{464ADF86-3D12-82E5-15B1-FE0DADC19356}"/>
              </a:ext>
            </a:extLst>
          </p:cNvPr>
          <p:cNvSpPr txBox="1"/>
          <p:nvPr/>
        </p:nvSpPr>
        <p:spPr>
          <a:xfrm>
            <a:off x="4444071" y="2937548"/>
            <a:ext cx="4444184" cy="1011918"/>
          </a:xfrm>
          <a:prstGeom prst="rect">
            <a:avLst/>
          </a:prstGeom>
          <a:noFill/>
        </p:spPr>
        <p:txBody>
          <a:bodyPr wrap="square" rtlCol="0">
            <a:spAutoFit/>
          </a:bodyPr>
          <a:lstStyle/>
          <a:p>
            <a:pPr marL="222250" marR="0" lvl="0" indent="-222250">
              <a:lnSpc>
                <a:spcPct val="107000"/>
              </a:lnSpc>
              <a:spcBef>
                <a:spcPts val="0"/>
              </a:spcBef>
              <a:spcAft>
                <a:spcPts val="0"/>
              </a:spcAft>
              <a:buClr>
                <a:srgbClr val="DF5525"/>
              </a:buClr>
              <a:buFont typeface="Wingdings"/>
              <a:buChar char="§"/>
            </a:pPr>
            <a:r>
              <a:rPr lang="en-US" sz="1400" dirty="0">
                <a:solidFill>
                  <a:srgbClr val="404040"/>
                </a:solidFill>
                <a:latin typeface="Trebuchet MS"/>
                <a:ea typeface="Cambria"/>
                <a:cs typeface="Trebuchet MS"/>
              </a:rPr>
              <a:t>Assessment</a:t>
            </a:r>
            <a:endParaRPr lang="en-US" sz="1400" dirty="0">
              <a:solidFill>
                <a:srgbClr val="404040"/>
              </a:solidFill>
              <a:effectLst/>
              <a:latin typeface="Trebuchet MS"/>
              <a:ea typeface="Cambria"/>
              <a:cs typeface="Trebuchet MS"/>
            </a:endParaRPr>
          </a:p>
          <a:p>
            <a:pPr marL="222250" marR="0" lvl="0" indent="-222250">
              <a:lnSpc>
                <a:spcPct val="107000"/>
              </a:lnSpc>
              <a:spcBef>
                <a:spcPts val="0"/>
              </a:spcBef>
              <a:spcAft>
                <a:spcPts val="0"/>
              </a:spcAft>
              <a:buClr>
                <a:srgbClr val="DF5525"/>
              </a:buClr>
              <a:buFont typeface="Wingdings"/>
              <a:buChar char="§"/>
            </a:pPr>
            <a:r>
              <a:rPr lang="en-US" sz="1400" dirty="0">
                <a:solidFill>
                  <a:srgbClr val="404040"/>
                </a:solidFill>
                <a:latin typeface="Trebuchet MS"/>
                <a:ea typeface="Cambria"/>
                <a:cs typeface="Trebuchet MS"/>
              </a:rPr>
              <a:t>Referrals</a:t>
            </a:r>
            <a:endParaRPr lang="en-US" sz="1400" dirty="0">
              <a:solidFill>
                <a:srgbClr val="404040"/>
              </a:solidFill>
              <a:effectLst/>
              <a:latin typeface="Trebuchet MS"/>
              <a:ea typeface="Cambria"/>
              <a:cs typeface="Trebuchet MS"/>
            </a:endParaRPr>
          </a:p>
          <a:p>
            <a:pPr marL="222250" marR="0" lvl="0" indent="-222250">
              <a:lnSpc>
                <a:spcPct val="107000"/>
              </a:lnSpc>
              <a:spcBef>
                <a:spcPts val="0"/>
              </a:spcBef>
              <a:spcAft>
                <a:spcPts val="0"/>
              </a:spcAft>
              <a:buClr>
                <a:srgbClr val="DF5525"/>
              </a:buClr>
              <a:buFont typeface="Wingdings"/>
              <a:buChar char="§"/>
            </a:pPr>
            <a:r>
              <a:rPr lang="en-US" sz="1400" dirty="0">
                <a:solidFill>
                  <a:srgbClr val="404040"/>
                </a:solidFill>
                <a:latin typeface="Trebuchet MS"/>
                <a:ea typeface="Cambria"/>
                <a:cs typeface="Trebuchet MS"/>
              </a:rPr>
              <a:t>Collaborating with VA on Veterans’ care</a:t>
            </a:r>
            <a:endParaRPr lang="en-US" sz="1400" dirty="0">
              <a:solidFill>
                <a:srgbClr val="404040"/>
              </a:solidFill>
              <a:effectLst/>
              <a:latin typeface="Trebuchet MS"/>
              <a:ea typeface="Cambria"/>
              <a:cs typeface="Trebuchet MS"/>
            </a:endParaRPr>
          </a:p>
          <a:p>
            <a:pPr marL="222250" marR="0" lvl="0" indent="-222250">
              <a:lnSpc>
                <a:spcPct val="107000"/>
              </a:lnSpc>
              <a:spcBef>
                <a:spcPts val="0"/>
              </a:spcBef>
              <a:spcAft>
                <a:spcPts val="800"/>
              </a:spcAft>
              <a:buClr>
                <a:srgbClr val="DF5525"/>
              </a:buClr>
              <a:buFont typeface="Wingdings"/>
              <a:buChar char="§"/>
            </a:pPr>
            <a:r>
              <a:rPr lang="en-US" sz="1400" dirty="0">
                <a:solidFill>
                  <a:srgbClr val="404040"/>
                </a:solidFill>
                <a:latin typeface="Trebuchet MS"/>
                <a:ea typeface="Cambria"/>
                <a:cs typeface="Trebuchet MS"/>
              </a:rPr>
              <a:t>Developing a PTSD treatment program</a:t>
            </a:r>
            <a:endParaRPr lang="en-US" sz="1400" dirty="0">
              <a:solidFill>
                <a:srgbClr val="404040"/>
              </a:solidFill>
              <a:effectLst/>
              <a:latin typeface="Trebuchet MS"/>
              <a:ea typeface="Cambria"/>
              <a:cs typeface="Trebuchet MS"/>
            </a:endParaRPr>
          </a:p>
        </p:txBody>
      </p:sp>
      <p:sp>
        <p:nvSpPr>
          <p:cNvPr id="8" name="Content Placeholder 2">
            <a:extLst>
              <a:ext uri="{FF2B5EF4-FFF2-40B4-BE49-F238E27FC236}">
                <a16:creationId xmlns:a16="http://schemas.microsoft.com/office/drawing/2014/main" id="{CAC1489A-C411-EEB9-5419-12E242AB29F3}"/>
              </a:ext>
            </a:extLst>
          </p:cNvPr>
          <p:cNvSpPr txBox="1">
            <a:spLocks/>
          </p:cNvSpPr>
          <p:nvPr/>
        </p:nvSpPr>
        <p:spPr>
          <a:xfrm>
            <a:off x="1605524" y="4144015"/>
            <a:ext cx="5977465" cy="4633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b="1" dirty="0">
                <a:solidFill>
                  <a:srgbClr val="DE3C06"/>
                </a:solidFill>
                <a:latin typeface="Trebuchet MS"/>
                <a:cs typeface="Trebuchet MS"/>
              </a:rPr>
              <a:t>Available Resources - </a:t>
            </a:r>
            <a:r>
              <a:rPr lang="en-US" sz="2000" b="1" dirty="0" err="1">
                <a:solidFill>
                  <a:srgbClr val="DE3C06"/>
                </a:solidFill>
                <a:latin typeface="Trebuchet MS"/>
                <a:cs typeface="Trebuchet MS"/>
              </a:rPr>
              <a:t>www.ptsd.va.gov</a:t>
            </a:r>
            <a:r>
              <a:rPr lang="en-US" sz="2000" b="1" dirty="0">
                <a:solidFill>
                  <a:srgbClr val="DE3C06"/>
                </a:solidFill>
                <a:latin typeface="Trebuchet MS"/>
                <a:cs typeface="Trebuchet MS"/>
              </a:rPr>
              <a:t>/consult</a:t>
            </a:r>
          </a:p>
        </p:txBody>
      </p:sp>
      <p:sp>
        <p:nvSpPr>
          <p:cNvPr id="9" name="Rectangle 8">
            <a:extLst>
              <a:ext uri="{FF2B5EF4-FFF2-40B4-BE49-F238E27FC236}">
                <a16:creationId xmlns:a16="http://schemas.microsoft.com/office/drawing/2014/main" id="{A2BCD536-44E9-7221-236B-42BD7A945F6A}"/>
              </a:ext>
            </a:extLst>
          </p:cNvPr>
          <p:cNvSpPr/>
          <p:nvPr/>
        </p:nvSpPr>
        <p:spPr>
          <a:xfrm>
            <a:off x="1605523" y="4560841"/>
            <a:ext cx="2455807" cy="819865"/>
          </a:xfrm>
          <a:prstGeom prst="rect">
            <a:avLst/>
          </a:prstGeom>
        </p:spPr>
        <p:txBody>
          <a:bodyPr wrap="square">
            <a:spAutoFit/>
          </a:bodyPr>
          <a:lstStyle/>
          <a:p>
            <a:pPr marL="169863" indent="-169863">
              <a:lnSpc>
                <a:spcPct val="107000"/>
              </a:lnSpc>
              <a:spcAft>
                <a:spcPts val="300"/>
              </a:spcAft>
              <a:buClr>
                <a:srgbClr val="DF5525"/>
              </a:buClr>
              <a:buFont typeface="Wingdings"/>
              <a:buChar char="§"/>
            </a:pPr>
            <a:r>
              <a:rPr lang="en-US" sz="1400" dirty="0">
                <a:solidFill>
                  <a:srgbClr val="404040"/>
                </a:solidFill>
                <a:latin typeface="Trebuchet MS"/>
                <a:ea typeface="Cambria"/>
                <a:cs typeface="Trebuchet MS"/>
              </a:rPr>
              <a:t>Free continuing education </a:t>
            </a:r>
          </a:p>
          <a:p>
            <a:pPr marL="169863" indent="-169863">
              <a:lnSpc>
                <a:spcPct val="107000"/>
              </a:lnSpc>
              <a:spcAft>
                <a:spcPts val="300"/>
              </a:spcAft>
              <a:buClr>
                <a:srgbClr val="DF5525"/>
              </a:buClr>
              <a:buFont typeface="Wingdings"/>
              <a:buChar char="§"/>
            </a:pPr>
            <a:r>
              <a:rPr lang="en-US" sz="1400" dirty="0">
                <a:solidFill>
                  <a:srgbClr val="404040"/>
                </a:solidFill>
                <a:latin typeface="Trebuchet MS"/>
                <a:ea typeface="Cambria"/>
                <a:cs typeface="Trebuchet MS"/>
              </a:rPr>
              <a:t>Videos, educational handouts, and manuals</a:t>
            </a:r>
          </a:p>
        </p:txBody>
      </p:sp>
      <p:sp>
        <p:nvSpPr>
          <p:cNvPr id="10" name="Rectangle 9">
            <a:extLst>
              <a:ext uri="{FF2B5EF4-FFF2-40B4-BE49-F238E27FC236}">
                <a16:creationId xmlns:a16="http://schemas.microsoft.com/office/drawing/2014/main" id="{1BB3BC51-B3F7-079F-FB86-0E93DBB4B9B4}"/>
              </a:ext>
            </a:extLst>
          </p:cNvPr>
          <p:cNvSpPr/>
          <p:nvPr/>
        </p:nvSpPr>
        <p:spPr>
          <a:xfrm>
            <a:off x="4444071" y="4560841"/>
            <a:ext cx="4539965" cy="858337"/>
          </a:xfrm>
          <a:prstGeom prst="rect">
            <a:avLst/>
          </a:prstGeom>
        </p:spPr>
        <p:txBody>
          <a:bodyPr wrap="square">
            <a:spAutoFit/>
          </a:bodyPr>
          <a:lstStyle/>
          <a:p>
            <a:pPr marL="169863" indent="-169863">
              <a:lnSpc>
                <a:spcPct val="107000"/>
              </a:lnSpc>
              <a:spcAft>
                <a:spcPts val="300"/>
              </a:spcAft>
              <a:buClr>
                <a:srgbClr val="DF5525"/>
              </a:buClr>
              <a:buFont typeface="Wingdings"/>
              <a:buChar char="§"/>
            </a:pPr>
            <a:r>
              <a:rPr lang="en-US" sz="1400" dirty="0">
                <a:solidFill>
                  <a:srgbClr val="404040"/>
                </a:solidFill>
                <a:latin typeface="Trebuchet MS"/>
                <a:ea typeface="Cambria"/>
                <a:cs typeface="Trebuchet MS"/>
              </a:rPr>
              <a:t>PTSD-related publications</a:t>
            </a:r>
          </a:p>
          <a:p>
            <a:pPr marL="169863" lvl="0" indent="-169863">
              <a:lnSpc>
                <a:spcPct val="107000"/>
              </a:lnSpc>
              <a:spcAft>
                <a:spcPts val="300"/>
              </a:spcAft>
              <a:buClr>
                <a:srgbClr val="DF5525"/>
              </a:buClr>
              <a:buFont typeface="Wingdings"/>
              <a:buChar char="§"/>
            </a:pPr>
            <a:r>
              <a:rPr lang="en-US" sz="1400" dirty="0">
                <a:solidFill>
                  <a:srgbClr val="404040"/>
                </a:solidFill>
                <a:latin typeface="Trebuchet MS"/>
                <a:ea typeface="Cambria"/>
                <a:cs typeface="Trebuchet MS"/>
              </a:rPr>
              <a:t>PTSD and trauma assessment and screening tools</a:t>
            </a:r>
          </a:p>
          <a:p>
            <a:pPr marL="169863" lvl="0" indent="-169863">
              <a:lnSpc>
                <a:spcPct val="107000"/>
              </a:lnSpc>
              <a:spcAft>
                <a:spcPts val="300"/>
              </a:spcAft>
              <a:buClr>
                <a:srgbClr val="DF5525"/>
              </a:buClr>
              <a:buFont typeface="Wingdings"/>
              <a:buChar char="§"/>
            </a:pPr>
            <a:r>
              <a:rPr lang="en-US" sz="1400" dirty="0">
                <a:solidFill>
                  <a:srgbClr val="404040"/>
                </a:solidFill>
                <a:latin typeface="Trebuchet MS"/>
                <a:ea typeface="Cambria"/>
                <a:cs typeface="Trebuchet MS"/>
              </a:rPr>
              <a:t>Mobile apps, and more</a:t>
            </a:r>
          </a:p>
        </p:txBody>
      </p:sp>
      <p:sp>
        <p:nvSpPr>
          <p:cNvPr id="2" name="Rectangle 1" descr="&quot;&quot;">
            <a:extLst>
              <a:ext uri="{FF2B5EF4-FFF2-40B4-BE49-F238E27FC236}">
                <a16:creationId xmlns:a16="http://schemas.microsoft.com/office/drawing/2014/main" id="{A3665529-72F9-54CE-3B25-834B7D5E11FD}"/>
              </a:ext>
            </a:extLst>
          </p:cNvPr>
          <p:cNvSpPr/>
          <p:nvPr/>
        </p:nvSpPr>
        <p:spPr>
          <a:xfrm>
            <a:off x="0" y="0"/>
            <a:ext cx="1265680" cy="6853023"/>
          </a:xfrm>
          <a:prstGeom prst="rect">
            <a:avLst/>
          </a:prstGeom>
          <a:solidFill>
            <a:srgbClr val="BED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Speak with expert PTSD clinicians">
            <a:extLst>
              <a:ext uri="{FF2B5EF4-FFF2-40B4-BE49-F238E27FC236}">
                <a16:creationId xmlns:a16="http://schemas.microsoft.com/office/drawing/2014/main" id="{5AEE5A99-2C1C-73D5-DC9A-536E4570FCC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9486" y="167944"/>
            <a:ext cx="1150553" cy="1573204"/>
          </a:xfrm>
          <a:prstGeom prst="rect">
            <a:avLst/>
          </a:prstGeom>
        </p:spPr>
      </p:pic>
      <p:pic>
        <p:nvPicPr>
          <p:cNvPr id="12" name="Picture 11" descr="email PTSDconsult@va.gov">
            <a:extLst>
              <a:ext uri="{FF2B5EF4-FFF2-40B4-BE49-F238E27FC236}">
                <a16:creationId xmlns:a16="http://schemas.microsoft.com/office/drawing/2014/main" id="{84E23A7E-68B6-75B2-428D-D3A0A65F104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9486" y="1846133"/>
            <a:ext cx="1085824" cy="1484698"/>
          </a:xfrm>
          <a:prstGeom prst="rect">
            <a:avLst/>
          </a:prstGeom>
        </p:spPr>
      </p:pic>
      <p:pic>
        <p:nvPicPr>
          <p:cNvPr id="13" name="Picture 12" descr="call (866) 948-7880">
            <a:extLst>
              <a:ext uri="{FF2B5EF4-FFF2-40B4-BE49-F238E27FC236}">
                <a16:creationId xmlns:a16="http://schemas.microsoft.com/office/drawing/2014/main" id="{ABE29DD7-4994-CB05-A88D-50E54896917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9486" y="3479683"/>
            <a:ext cx="1113661" cy="1522761"/>
          </a:xfrm>
          <a:prstGeom prst="rect">
            <a:avLst/>
          </a:prstGeom>
        </p:spPr>
      </p:pic>
      <p:pic>
        <p:nvPicPr>
          <p:cNvPr id="14" name="Picture 13" descr="access free clinical resources">
            <a:extLst>
              <a:ext uri="{FF2B5EF4-FFF2-40B4-BE49-F238E27FC236}">
                <a16:creationId xmlns:a16="http://schemas.microsoft.com/office/drawing/2014/main" id="{401E40CB-0D6C-BF6B-A734-843FBFE0EC98}"/>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9291" y="5002444"/>
            <a:ext cx="1126019" cy="1539658"/>
          </a:xfrm>
          <a:prstGeom prst="rect">
            <a:avLst/>
          </a:prstGeom>
        </p:spPr>
      </p:pic>
      <p:grpSp>
        <p:nvGrpSpPr>
          <p:cNvPr id="15" name="Group 14" descr="National Center for PTSD: Posttraumatic Stress Disorder logo; Facebook, Twitter, and YouTube logos; www.PTSD.VA.gov">
            <a:extLst>
              <a:ext uri="{FF2B5EF4-FFF2-40B4-BE49-F238E27FC236}">
                <a16:creationId xmlns:a16="http://schemas.microsoft.com/office/drawing/2014/main" id="{F6980628-93A4-2871-DAF0-1FE459E8FA77}"/>
              </a:ext>
            </a:extLst>
          </p:cNvPr>
          <p:cNvGrpSpPr/>
          <p:nvPr/>
        </p:nvGrpSpPr>
        <p:grpSpPr>
          <a:xfrm>
            <a:off x="6306572" y="6045067"/>
            <a:ext cx="2560454" cy="708001"/>
            <a:chOff x="5778879" y="5876481"/>
            <a:chExt cx="3190164" cy="882124"/>
          </a:xfrm>
        </p:grpSpPr>
        <p:pic>
          <p:nvPicPr>
            <p:cNvPr id="16" name="Picture 15" title="National Center for PTSD logo">
              <a:extLst>
                <a:ext uri="{FF2B5EF4-FFF2-40B4-BE49-F238E27FC236}">
                  <a16:creationId xmlns:a16="http://schemas.microsoft.com/office/drawing/2014/main" id="{51ACF8FD-8332-1AF3-2A50-ED1EF5DF919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02860" y="5876481"/>
              <a:ext cx="1766183" cy="882124"/>
            </a:xfrm>
            <a:prstGeom prst="rect">
              <a:avLst/>
            </a:prstGeom>
          </p:spPr>
        </p:pic>
        <p:grpSp>
          <p:nvGrpSpPr>
            <p:cNvPr id="17" name="Group 16">
              <a:extLst>
                <a:ext uri="{FF2B5EF4-FFF2-40B4-BE49-F238E27FC236}">
                  <a16:creationId xmlns:a16="http://schemas.microsoft.com/office/drawing/2014/main" id="{22E24A4B-B0E9-27A9-7F09-38E2DBA8BB75}"/>
                </a:ext>
              </a:extLst>
            </p:cNvPr>
            <p:cNvGrpSpPr/>
            <p:nvPr/>
          </p:nvGrpSpPr>
          <p:grpSpPr>
            <a:xfrm>
              <a:off x="5778879" y="6051268"/>
              <a:ext cx="1453350" cy="554759"/>
              <a:chOff x="6001460" y="6051978"/>
              <a:chExt cx="1453350" cy="554759"/>
            </a:xfrm>
          </p:grpSpPr>
          <p:grpSp>
            <p:nvGrpSpPr>
              <p:cNvPr id="18" name="Group 17">
                <a:extLst>
                  <a:ext uri="{FF2B5EF4-FFF2-40B4-BE49-F238E27FC236}">
                    <a16:creationId xmlns:a16="http://schemas.microsoft.com/office/drawing/2014/main" id="{EA1CD4D1-0FA7-B877-3C49-C454C4736237}"/>
                  </a:ext>
                </a:extLst>
              </p:cNvPr>
              <p:cNvGrpSpPr/>
              <p:nvPr/>
            </p:nvGrpSpPr>
            <p:grpSpPr>
              <a:xfrm>
                <a:off x="6145484" y="6051978"/>
                <a:ext cx="973740" cy="266700"/>
                <a:chOff x="4489419" y="6169438"/>
                <a:chExt cx="973740" cy="266700"/>
              </a:xfrm>
            </p:grpSpPr>
            <p:pic>
              <p:nvPicPr>
                <p:cNvPr id="20" name="Picture 19" title="Facebook logo">
                  <a:extLst>
                    <a:ext uri="{FF2B5EF4-FFF2-40B4-BE49-F238E27FC236}">
                      <a16:creationId xmlns:a16="http://schemas.microsoft.com/office/drawing/2014/main" id="{E90B3E98-F961-453C-829D-7C77F533F4EE}"/>
                    </a:ext>
                  </a:extLst>
                </p:cNvPr>
                <p:cNvPicPr>
                  <a:picLocks noChangeAspect="1"/>
                </p:cNvPicPr>
                <p:nvPr/>
              </p:nvPicPr>
              <p:blipFill>
                <a:blip r:embed="rId9"/>
                <a:stretch>
                  <a:fillRect/>
                </a:stretch>
              </p:blipFill>
              <p:spPr>
                <a:xfrm>
                  <a:off x="4489419" y="6169438"/>
                  <a:ext cx="266700" cy="266700"/>
                </a:xfrm>
                <a:prstGeom prst="rect">
                  <a:avLst/>
                </a:prstGeom>
              </p:spPr>
            </p:pic>
            <p:pic>
              <p:nvPicPr>
                <p:cNvPr id="21" name="Picture 20" title="Twitter icon">
                  <a:extLst>
                    <a:ext uri="{FF2B5EF4-FFF2-40B4-BE49-F238E27FC236}">
                      <a16:creationId xmlns:a16="http://schemas.microsoft.com/office/drawing/2014/main" id="{F8883E53-7079-6657-AD01-AAB4CDB0BC4C}"/>
                    </a:ext>
                  </a:extLst>
                </p:cNvPr>
                <p:cNvPicPr>
                  <a:picLocks noChangeAspect="1"/>
                </p:cNvPicPr>
                <p:nvPr/>
              </p:nvPicPr>
              <p:blipFill>
                <a:blip r:embed="rId10"/>
                <a:stretch>
                  <a:fillRect/>
                </a:stretch>
              </p:blipFill>
              <p:spPr>
                <a:xfrm>
                  <a:off x="4842939" y="6169438"/>
                  <a:ext cx="266700" cy="266700"/>
                </a:xfrm>
                <a:prstGeom prst="rect">
                  <a:avLst/>
                </a:prstGeom>
              </p:spPr>
            </p:pic>
            <p:pic>
              <p:nvPicPr>
                <p:cNvPr id="22" name="Picture 21" title="YouTube icon">
                  <a:extLst>
                    <a:ext uri="{FF2B5EF4-FFF2-40B4-BE49-F238E27FC236}">
                      <a16:creationId xmlns:a16="http://schemas.microsoft.com/office/drawing/2014/main" id="{7925FC12-D0EA-9320-51CA-BE12D0531034}"/>
                    </a:ext>
                  </a:extLst>
                </p:cNvPr>
                <p:cNvPicPr>
                  <a:picLocks noChangeAspect="1"/>
                </p:cNvPicPr>
                <p:nvPr/>
              </p:nvPicPr>
              <p:blipFill>
                <a:blip r:embed="rId11"/>
                <a:stretch>
                  <a:fillRect/>
                </a:stretch>
              </p:blipFill>
              <p:spPr>
                <a:xfrm>
                  <a:off x="5196459" y="6169438"/>
                  <a:ext cx="266700" cy="266700"/>
                </a:xfrm>
                <a:prstGeom prst="rect">
                  <a:avLst/>
                </a:prstGeom>
              </p:spPr>
            </p:pic>
          </p:grpSp>
          <p:sp>
            <p:nvSpPr>
              <p:cNvPr id="19" name="TextBox 18">
                <a:extLst>
                  <a:ext uri="{FF2B5EF4-FFF2-40B4-BE49-F238E27FC236}">
                    <a16:creationId xmlns:a16="http://schemas.microsoft.com/office/drawing/2014/main" id="{807396D5-A4F2-5B43-8667-1D6D1D49C14B}"/>
                  </a:ext>
                </a:extLst>
              </p:cNvPr>
              <p:cNvSpPr txBox="1"/>
              <p:nvPr/>
            </p:nvSpPr>
            <p:spPr>
              <a:xfrm>
                <a:off x="6001460" y="6338308"/>
                <a:ext cx="1453350" cy="268429"/>
              </a:xfrm>
              <a:prstGeom prst="rect">
                <a:avLst/>
              </a:prstGeom>
              <a:noFill/>
            </p:spPr>
            <p:txBody>
              <a:bodyPr wrap="square" rtlCol="0">
                <a:spAutoFit/>
              </a:bodyPr>
              <a:lstStyle/>
              <a:p>
                <a:r>
                  <a:rPr lang="en-US" sz="800" b="1" dirty="0">
                    <a:solidFill>
                      <a:srgbClr val="404040"/>
                    </a:solidFill>
                    <a:latin typeface="Trebuchet MS"/>
                    <a:cs typeface="Trebuchet MS"/>
                  </a:rPr>
                  <a:t>WWW.PTSD.VA.GOV</a:t>
                </a:r>
              </a:p>
            </p:txBody>
          </p:sp>
        </p:grpSp>
      </p:grpSp>
    </p:spTree>
    <p:extLst>
      <p:ext uri="{BB962C8B-B14F-4D97-AF65-F5344CB8AC3E}">
        <p14:creationId xmlns:p14="http://schemas.microsoft.com/office/powerpoint/2010/main" val="6859991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2CA67-B850-4CAC-7918-DFA702D8B6AA}"/>
              </a:ext>
            </a:extLst>
          </p:cNvPr>
          <p:cNvSpPr>
            <a:spLocks noGrp="1"/>
          </p:cNvSpPr>
          <p:nvPr>
            <p:ph type="title"/>
          </p:nvPr>
        </p:nvSpPr>
        <p:spPr/>
        <p:txBody>
          <a:bodyPr/>
          <a:lstStyle/>
          <a:p>
            <a:r>
              <a:rPr lang="en-US" dirty="0"/>
              <a:t>Tech into Care</a:t>
            </a:r>
          </a:p>
        </p:txBody>
      </p:sp>
      <p:sp>
        <p:nvSpPr>
          <p:cNvPr id="3" name="Content Placeholder 2">
            <a:extLst>
              <a:ext uri="{FF2B5EF4-FFF2-40B4-BE49-F238E27FC236}">
                <a16:creationId xmlns:a16="http://schemas.microsoft.com/office/drawing/2014/main" id="{FC2CDDBB-88B3-EA46-CAAF-B6DD944D67A2}"/>
              </a:ext>
            </a:extLst>
          </p:cNvPr>
          <p:cNvSpPr>
            <a:spLocks noGrp="1"/>
          </p:cNvSpPr>
          <p:nvPr>
            <p:ph idx="10"/>
          </p:nvPr>
        </p:nvSpPr>
        <p:spPr/>
        <p:txBody>
          <a:bodyPr/>
          <a:lstStyle/>
          <a:p>
            <a:pPr marL="0" marR="0">
              <a:lnSpc>
                <a:spcPct val="107000"/>
              </a:lnSpc>
              <a:spcBef>
                <a:spcPts val="0"/>
              </a:spcBef>
              <a:spcAft>
                <a:spcPts val="0"/>
              </a:spcAft>
            </a:pPr>
            <a:r>
              <a:rPr lang="en-US" dirty="0">
                <a:effectLst/>
                <a:ea typeface="Calibri" panose="020F0502020204030204" pitchFamily="34" charset="0"/>
                <a:cs typeface="Arial" panose="020B0604020202020204" pitchFamily="34" charset="0"/>
              </a:rPr>
              <a:t>Tech into care series: </a:t>
            </a:r>
            <a:r>
              <a:rPr lang="en-US" u="sng" dirty="0">
                <a:solidFill>
                  <a:srgbClr val="0563C1"/>
                </a:solidFill>
                <a:effectLst/>
                <a:ea typeface="Calibri" panose="020F0502020204030204" pitchFamily="34" charset="0"/>
                <a:cs typeface="Arial" panose="020B0604020202020204" pitchFamily="34" charset="0"/>
                <a:hlinkClick r:id="rId3" tooltip="This link will take you to the Tech into Care lecture series web page on the VA PTSD website."/>
              </a:rPr>
              <a:t>https://www.ptsd.va.gov/professional/tech-care/tech_lectures.asp</a:t>
            </a:r>
            <a:endParaRPr lang="en-US" dirty="0">
              <a:effectLst/>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effectLst/>
                <a:ea typeface="Calibri" panose="020F0502020204030204" pitchFamily="34" charset="0"/>
                <a:cs typeface="Arial" panose="020B0604020202020204" pitchFamily="34" charset="0"/>
              </a:rPr>
              <a:t> </a:t>
            </a:r>
          </a:p>
          <a:p>
            <a:r>
              <a:rPr lang="en-US" dirty="0">
                <a:effectLst/>
                <a:ea typeface="Calibri" panose="020F0502020204030204" pitchFamily="34" charset="0"/>
                <a:cs typeface="Arial" panose="020B0604020202020204" pitchFamily="34" charset="0"/>
              </a:rPr>
              <a:t>Instructional videos: </a:t>
            </a:r>
            <a:r>
              <a:rPr lang="en-US" u="sng" dirty="0">
                <a:solidFill>
                  <a:srgbClr val="0563C1"/>
                </a:solidFill>
                <a:effectLst/>
                <a:ea typeface="Calibri" panose="020F0502020204030204" pitchFamily="34" charset="0"/>
                <a:cs typeface="Arial" panose="020B0604020202020204" pitchFamily="34" charset="0"/>
                <a:hlinkClick r:id="rId4" tooltip="This link will take you to the Tech into Care Videos web page on the VA PTSD website, where you can select videos to view."/>
              </a:rPr>
              <a:t>https://www.ptsd.va.gov/professional/tech-care/videos.asp</a:t>
            </a:r>
            <a:endParaRPr lang="en-US" dirty="0"/>
          </a:p>
        </p:txBody>
      </p:sp>
      <p:pic>
        <p:nvPicPr>
          <p:cNvPr id="7" name="Content Placeholder 6" descr="Photo of PTSD Tech into Care website page on computer screen">
            <a:extLst>
              <a:ext uri="{FF2B5EF4-FFF2-40B4-BE49-F238E27FC236}">
                <a16:creationId xmlns:a16="http://schemas.microsoft.com/office/drawing/2014/main" id="{6058F300-7527-4B60-15C8-B720272F99F5}"/>
              </a:ext>
            </a:extLst>
          </p:cNvPr>
          <p:cNvPicPr>
            <a:picLocks noGrp="1" noChangeAspect="1"/>
          </p:cNvPicPr>
          <p:nvPr>
            <p:ph idx="1"/>
          </p:nvPr>
        </p:nvPicPr>
        <p:blipFill>
          <a:blip r:embed="rId5" cstate="print">
            <a:extLst>
              <a:ext uri="{28A0092B-C50C-407E-A947-70E740481C1C}">
                <a14:useLocalDpi xmlns:a14="http://schemas.microsoft.com/office/drawing/2010/main"/>
              </a:ext>
            </a:extLst>
          </a:blip>
          <a:stretch>
            <a:fillRect/>
          </a:stretch>
        </p:blipFill>
        <p:spPr>
          <a:xfrm>
            <a:off x="1046639" y="2809830"/>
            <a:ext cx="4227285" cy="2959100"/>
          </a:xfrm>
        </p:spPr>
      </p:pic>
      <p:pic>
        <p:nvPicPr>
          <p:cNvPr id="5" name="Picture 4" descr="Tech into Care Graphics">
            <a:extLst>
              <a:ext uri="{FF2B5EF4-FFF2-40B4-BE49-F238E27FC236}">
                <a16:creationId xmlns:a16="http://schemas.microsoft.com/office/drawing/2014/main" id="{FC6251E9-7BFB-64E6-1939-390044A419C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883192" y="3429000"/>
            <a:ext cx="3452622" cy="911352"/>
          </a:xfrm>
          <a:prstGeom prst="rect">
            <a:avLst/>
          </a:prstGeom>
        </p:spPr>
      </p:pic>
      <p:sp>
        <p:nvSpPr>
          <p:cNvPr id="4" name="Trapezoid 3">
            <a:extLst>
              <a:ext uri="{FF2B5EF4-FFF2-40B4-BE49-F238E27FC236}">
                <a16:creationId xmlns:a16="http://schemas.microsoft.com/office/drawing/2014/main" id="{C02B61C6-CE84-BB6C-E98E-B6E804835351}"/>
              </a:ext>
              <a:ext uri="{C183D7F6-B498-43B3-948B-1728B52AA6E4}">
                <adec:decorative xmlns:adec="http://schemas.microsoft.com/office/drawing/2017/decorative" val="1"/>
              </a:ext>
            </a:extLst>
          </p:cNvPr>
          <p:cNvSpPr/>
          <p:nvPr/>
        </p:nvSpPr>
        <p:spPr>
          <a:xfrm>
            <a:off x="3817419" y="3445628"/>
            <a:ext cx="1073669" cy="888664"/>
          </a:xfrm>
          <a:custGeom>
            <a:avLst/>
            <a:gdLst>
              <a:gd name="connsiteX0" fmla="*/ 0 w 1032971"/>
              <a:gd name="connsiteY0" fmla="*/ 666750 h 666750"/>
              <a:gd name="connsiteX1" fmla="*/ 166688 w 1032971"/>
              <a:gd name="connsiteY1" fmla="*/ 0 h 666750"/>
              <a:gd name="connsiteX2" fmla="*/ 866284 w 1032971"/>
              <a:gd name="connsiteY2" fmla="*/ 0 h 666750"/>
              <a:gd name="connsiteX3" fmla="*/ 1032971 w 1032971"/>
              <a:gd name="connsiteY3" fmla="*/ 666750 h 666750"/>
              <a:gd name="connsiteX4" fmla="*/ 0 w 1032971"/>
              <a:gd name="connsiteY4" fmla="*/ 666750 h 666750"/>
              <a:gd name="connsiteX0" fmla="*/ 0 w 1040851"/>
              <a:gd name="connsiteY0" fmla="*/ 666750 h 666750"/>
              <a:gd name="connsiteX1" fmla="*/ 166688 w 1040851"/>
              <a:gd name="connsiteY1" fmla="*/ 0 h 666750"/>
              <a:gd name="connsiteX2" fmla="*/ 1040851 w 1040851"/>
              <a:gd name="connsiteY2" fmla="*/ 16626 h 666750"/>
              <a:gd name="connsiteX3" fmla="*/ 1032971 w 1040851"/>
              <a:gd name="connsiteY3" fmla="*/ 666750 h 666750"/>
              <a:gd name="connsiteX4" fmla="*/ 0 w 1040851"/>
              <a:gd name="connsiteY4" fmla="*/ 666750 h 666750"/>
              <a:gd name="connsiteX0" fmla="*/ 0 w 1074102"/>
              <a:gd name="connsiteY0" fmla="*/ 791441 h 791441"/>
              <a:gd name="connsiteX1" fmla="*/ 199939 w 1074102"/>
              <a:gd name="connsiteY1" fmla="*/ 0 h 791441"/>
              <a:gd name="connsiteX2" fmla="*/ 1074102 w 1074102"/>
              <a:gd name="connsiteY2" fmla="*/ 16626 h 791441"/>
              <a:gd name="connsiteX3" fmla="*/ 1066222 w 1074102"/>
              <a:gd name="connsiteY3" fmla="*/ 666750 h 791441"/>
              <a:gd name="connsiteX4" fmla="*/ 0 w 1074102"/>
              <a:gd name="connsiteY4" fmla="*/ 791441 h 791441"/>
              <a:gd name="connsiteX0" fmla="*/ 0 w 1074102"/>
              <a:gd name="connsiteY0" fmla="*/ 774815 h 774815"/>
              <a:gd name="connsiteX1" fmla="*/ 433 w 1074102"/>
              <a:gd name="connsiteY1" fmla="*/ 507076 h 774815"/>
              <a:gd name="connsiteX2" fmla="*/ 1074102 w 1074102"/>
              <a:gd name="connsiteY2" fmla="*/ 0 h 774815"/>
              <a:gd name="connsiteX3" fmla="*/ 1066222 w 1074102"/>
              <a:gd name="connsiteY3" fmla="*/ 650124 h 774815"/>
              <a:gd name="connsiteX4" fmla="*/ 0 w 1074102"/>
              <a:gd name="connsiteY4" fmla="*/ 774815 h 774815"/>
              <a:gd name="connsiteX0" fmla="*/ 0 w 1098194"/>
              <a:gd name="connsiteY0" fmla="*/ 774815 h 840956"/>
              <a:gd name="connsiteX1" fmla="*/ 433 w 1098194"/>
              <a:gd name="connsiteY1" fmla="*/ 507076 h 840956"/>
              <a:gd name="connsiteX2" fmla="*/ 1074102 w 1098194"/>
              <a:gd name="connsiteY2" fmla="*/ 0 h 840956"/>
              <a:gd name="connsiteX3" fmla="*/ 1098027 w 1098194"/>
              <a:gd name="connsiteY3" fmla="*/ 840956 h 840956"/>
              <a:gd name="connsiteX4" fmla="*/ 0 w 1098194"/>
              <a:gd name="connsiteY4" fmla="*/ 774815 h 840956"/>
              <a:gd name="connsiteX0" fmla="*/ 0 w 1074102"/>
              <a:gd name="connsiteY0" fmla="*/ 774815 h 872761"/>
              <a:gd name="connsiteX1" fmla="*/ 433 w 1074102"/>
              <a:gd name="connsiteY1" fmla="*/ 507076 h 872761"/>
              <a:gd name="connsiteX2" fmla="*/ 1074102 w 1074102"/>
              <a:gd name="connsiteY2" fmla="*/ 0 h 872761"/>
              <a:gd name="connsiteX3" fmla="*/ 1042368 w 1074102"/>
              <a:gd name="connsiteY3" fmla="*/ 872761 h 872761"/>
              <a:gd name="connsiteX4" fmla="*/ 0 w 1074102"/>
              <a:gd name="connsiteY4" fmla="*/ 774815 h 872761"/>
              <a:gd name="connsiteX0" fmla="*/ 0 w 1074102"/>
              <a:gd name="connsiteY0" fmla="*/ 774815 h 888664"/>
              <a:gd name="connsiteX1" fmla="*/ 433 w 1074102"/>
              <a:gd name="connsiteY1" fmla="*/ 507076 h 888664"/>
              <a:gd name="connsiteX2" fmla="*/ 1074102 w 1074102"/>
              <a:gd name="connsiteY2" fmla="*/ 0 h 888664"/>
              <a:gd name="connsiteX3" fmla="*/ 1066222 w 1074102"/>
              <a:gd name="connsiteY3" fmla="*/ 888664 h 888664"/>
              <a:gd name="connsiteX4" fmla="*/ 0 w 1074102"/>
              <a:gd name="connsiteY4" fmla="*/ 774815 h 888664"/>
              <a:gd name="connsiteX0" fmla="*/ 0 w 1082053"/>
              <a:gd name="connsiteY0" fmla="*/ 774815 h 888664"/>
              <a:gd name="connsiteX1" fmla="*/ 8384 w 1082053"/>
              <a:gd name="connsiteY1" fmla="*/ 507076 h 888664"/>
              <a:gd name="connsiteX2" fmla="*/ 1082053 w 1082053"/>
              <a:gd name="connsiteY2" fmla="*/ 0 h 888664"/>
              <a:gd name="connsiteX3" fmla="*/ 1074173 w 1082053"/>
              <a:gd name="connsiteY3" fmla="*/ 888664 h 888664"/>
              <a:gd name="connsiteX4" fmla="*/ 0 w 1082053"/>
              <a:gd name="connsiteY4" fmla="*/ 774815 h 888664"/>
              <a:gd name="connsiteX0" fmla="*/ 7520 w 1089573"/>
              <a:gd name="connsiteY0" fmla="*/ 774815 h 888664"/>
              <a:gd name="connsiteX1" fmla="*/ 1 w 1089573"/>
              <a:gd name="connsiteY1" fmla="*/ 515027 h 888664"/>
              <a:gd name="connsiteX2" fmla="*/ 1089573 w 1089573"/>
              <a:gd name="connsiteY2" fmla="*/ 0 h 888664"/>
              <a:gd name="connsiteX3" fmla="*/ 1081693 w 1089573"/>
              <a:gd name="connsiteY3" fmla="*/ 888664 h 888664"/>
              <a:gd name="connsiteX4" fmla="*/ 7520 w 1089573"/>
              <a:gd name="connsiteY4" fmla="*/ 774815 h 888664"/>
              <a:gd name="connsiteX0" fmla="*/ 0 w 1082053"/>
              <a:gd name="connsiteY0" fmla="*/ 774815 h 888664"/>
              <a:gd name="connsiteX1" fmla="*/ 64043 w 1082053"/>
              <a:gd name="connsiteY1" fmla="*/ 507076 h 888664"/>
              <a:gd name="connsiteX2" fmla="*/ 1082053 w 1082053"/>
              <a:gd name="connsiteY2" fmla="*/ 0 h 888664"/>
              <a:gd name="connsiteX3" fmla="*/ 1074173 w 1082053"/>
              <a:gd name="connsiteY3" fmla="*/ 888664 h 888664"/>
              <a:gd name="connsiteX4" fmla="*/ 0 w 1082053"/>
              <a:gd name="connsiteY4" fmla="*/ 774815 h 888664"/>
              <a:gd name="connsiteX0" fmla="*/ 47277 w 1018011"/>
              <a:gd name="connsiteY0" fmla="*/ 782766 h 888664"/>
              <a:gd name="connsiteX1" fmla="*/ 1 w 1018011"/>
              <a:gd name="connsiteY1" fmla="*/ 507076 h 888664"/>
              <a:gd name="connsiteX2" fmla="*/ 1018011 w 1018011"/>
              <a:gd name="connsiteY2" fmla="*/ 0 h 888664"/>
              <a:gd name="connsiteX3" fmla="*/ 1010131 w 1018011"/>
              <a:gd name="connsiteY3" fmla="*/ 888664 h 888664"/>
              <a:gd name="connsiteX4" fmla="*/ 47277 w 1018011"/>
              <a:gd name="connsiteY4" fmla="*/ 782766 h 888664"/>
              <a:gd name="connsiteX0" fmla="*/ 0 w 1058198"/>
              <a:gd name="connsiteY0" fmla="*/ 766863 h 888664"/>
              <a:gd name="connsiteX1" fmla="*/ 40188 w 1058198"/>
              <a:gd name="connsiteY1" fmla="*/ 507076 h 888664"/>
              <a:gd name="connsiteX2" fmla="*/ 1058198 w 1058198"/>
              <a:gd name="connsiteY2" fmla="*/ 0 h 888664"/>
              <a:gd name="connsiteX3" fmla="*/ 1050318 w 1058198"/>
              <a:gd name="connsiteY3" fmla="*/ 888664 h 888664"/>
              <a:gd name="connsiteX4" fmla="*/ 0 w 1058198"/>
              <a:gd name="connsiteY4" fmla="*/ 766863 h 888664"/>
              <a:gd name="connsiteX0" fmla="*/ 15471 w 1073669"/>
              <a:gd name="connsiteY0" fmla="*/ 766863 h 888664"/>
              <a:gd name="connsiteX1" fmla="*/ 0 w 1073669"/>
              <a:gd name="connsiteY1" fmla="*/ 522979 h 888664"/>
              <a:gd name="connsiteX2" fmla="*/ 1073669 w 1073669"/>
              <a:gd name="connsiteY2" fmla="*/ 0 h 888664"/>
              <a:gd name="connsiteX3" fmla="*/ 1065789 w 1073669"/>
              <a:gd name="connsiteY3" fmla="*/ 888664 h 888664"/>
              <a:gd name="connsiteX4" fmla="*/ 15471 w 1073669"/>
              <a:gd name="connsiteY4" fmla="*/ 766863 h 88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3669" h="888664">
                <a:moveTo>
                  <a:pt x="15471" y="766863"/>
                </a:moveTo>
                <a:cubicBezTo>
                  <a:pt x="15615" y="677617"/>
                  <a:pt x="-144" y="612225"/>
                  <a:pt x="0" y="522979"/>
                </a:cubicBezTo>
                <a:lnTo>
                  <a:pt x="1073669" y="0"/>
                </a:lnTo>
                <a:cubicBezTo>
                  <a:pt x="1071042" y="216708"/>
                  <a:pt x="1068416" y="671956"/>
                  <a:pt x="1065789" y="888664"/>
                </a:cubicBezTo>
                <a:lnTo>
                  <a:pt x="15471" y="766863"/>
                </a:lnTo>
                <a:close/>
              </a:path>
            </a:pathLst>
          </a:custGeom>
          <a:solidFill>
            <a:schemeClr val="bg1">
              <a:lumMod val="50000"/>
              <a:alpha val="40233"/>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80317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E3860-A610-630F-649E-2BFB0A6E3438}"/>
              </a:ext>
            </a:extLst>
          </p:cNvPr>
          <p:cNvSpPr>
            <a:spLocks noGrp="1"/>
          </p:cNvSpPr>
          <p:nvPr>
            <p:ph type="title"/>
          </p:nvPr>
        </p:nvSpPr>
        <p:spPr/>
        <p:txBody>
          <a:bodyPr/>
          <a:lstStyle/>
          <a:p>
            <a:r>
              <a:rPr lang="en-US" dirty="0"/>
              <a:t>PTSD Awareness in Health Care Settings</a:t>
            </a:r>
          </a:p>
        </p:txBody>
      </p:sp>
      <p:sp>
        <p:nvSpPr>
          <p:cNvPr id="3" name="Content Placeholder 2">
            <a:extLst>
              <a:ext uri="{FF2B5EF4-FFF2-40B4-BE49-F238E27FC236}">
                <a16:creationId xmlns:a16="http://schemas.microsoft.com/office/drawing/2014/main" id="{5C4C16AF-A06D-334B-C19A-F61EDF5C2E0F}"/>
              </a:ext>
            </a:extLst>
          </p:cNvPr>
          <p:cNvSpPr>
            <a:spLocks noGrp="1"/>
          </p:cNvSpPr>
          <p:nvPr>
            <p:ph idx="10"/>
          </p:nvPr>
        </p:nvSpPr>
        <p:spPr>
          <a:xfrm>
            <a:off x="457200" y="1543051"/>
            <a:ext cx="8229600" cy="1621816"/>
          </a:xfrm>
        </p:spPr>
        <p:txBody>
          <a:bodyPr/>
          <a:lstStyle/>
          <a:p>
            <a:pPr marL="0" marR="0">
              <a:lnSpc>
                <a:spcPct val="107000"/>
              </a:lnSpc>
              <a:spcBef>
                <a:spcPts val="0"/>
              </a:spcBef>
              <a:spcAft>
                <a:spcPts val="0"/>
              </a:spcAft>
            </a:pPr>
            <a:r>
              <a:rPr lang="en-US" sz="1800" dirty="0">
                <a:effectLst/>
                <a:ea typeface="Calibri" panose="020F0502020204030204" pitchFamily="34" charset="0"/>
                <a:cs typeface="Arial" panose="020B0604020202020204" pitchFamily="34" charset="0"/>
              </a:rPr>
              <a:t>Video:</a:t>
            </a:r>
          </a:p>
          <a:p>
            <a:pPr marL="0" marR="0">
              <a:spcBef>
                <a:spcPts val="0"/>
              </a:spcBef>
            </a:pPr>
            <a:r>
              <a:rPr lang="en-US" sz="1800" u="sng" dirty="0">
                <a:solidFill>
                  <a:srgbClr val="0563C1"/>
                </a:solidFill>
                <a:effectLst/>
                <a:ea typeface="Calibri" panose="020F0502020204030204" pitchFamily="34" charset="0"/>
                <a:cs typeface="Arial" panose="020B0604020202020204" pitchFamily="34" charset="0"/>
                <a:hlinkClick r:id="rId3" tooltip="This link will take you to the Provide Videos page on the VA PTSD website."/>
              </a:rPr>
              <a:t>https://www.ptsd.va.gov/appvid/video/pro_videos.asp</a:t>
            </a:r>
            <a:endParaRPr lang="en-US" sz="1800" dirty="0">
              <a:effectLst/>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dirty="0">
                <a:effectLst/>
                <a:ea typeface="Calibri" panose="020F0502020204030204" pitchFamily="34" charset="0"/>
                <a:cs typeface="Arial" panose="020B0604020202020204" pitchFamily="34" charset="0"/>
              </a:rPr>
              <a:t>Guide:</a:t>
            </a:r>
          </a:p>
          <a:p>
            <a:pPr marL="0" marR="0">
              <a:lnSpc>
                <a:spcPct val="107000"/>
              </a:lnSpc>
              <a:spcBef>
                <a:spcPts val="0"/>
              </a:spcBef>
              <a:spcAft>
                <a:spcPts val="0"/>
              </a:spcAft>
            </a:pPr>
            <a:r>
              <a:rPr lang="en-US" sz="1800" u="sng" dirty="0">
                <a:solidFill>
                  <a:srgbClr val="0563C1"/>
                </a:solidFill>
                <a:effectLst/>
                <a:ea typeface="Calibri" panose="020F0502020204030204" pitchFamily="34" charset="0"/>
                <a:cs typeface="Arial" panose="020B0604020202020204" pitchFamily="34" charset="0"/>
                <a:hlinkClick r:id="rId4" tooltip="This link will open the &quot;PTSD Awareness Video Facilitator's Guide&quot; PDF for you to view or download."/>
              </a:rPr>
              <a:t>https://www.ptsd.va.gov/appvid/video/docs/VAFacGuideStaffHealthcare.pdf</a:t>
            </a:r>
            <a:r>
              <a:rPr lang="en-US" sz="1800" dirty="0">
                <a:effectLst/>
                <a:ea typeface="Calibri" panose="020F0502020204030204" pitchFamily="34" charset="0"/>
                <a:cs typeface="Arial" panose="020B0604020202020204" pitchFamily="34" charset="0"/>
              </a:rPr>
              <a:t> </a:t>
            </a:r>
          </a:p>
        </p:txBody>
      </p:sp>
      <p:pic>
        <p:nvPicPr>
          <p:cNvPr id="11" name="Picture 10" descr="Page from PTSD Awareness Video Facilitator's Guide: For Staff in Healthcare Settings">
            <a:extLst>
              <a:ext uri="{FF2B5EF4-FFF2-40B4-BE49-F238E27FC236}">
                <a16:creationId xmlns:a16="http://schemas.microsoft.com/office/drawing/2014/main" id="{57116024-5BA0-1F06-B525-C8EAC733ADCF}"/>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rot="-240000">
            <a:off x="3172983" y="3088475"/>
            <a:ext cx="2253996" cy="2916936"/>
          </a:xfrm>
          <a:prstGeom prst="rect">
            <a:avLst/>
          </a:prstGeom>
          <a:ln w="6350">
            <a:solidFill>
              <a:schemeClr val="bg1">
                <a:lumMod val="50000"/>
              </a:schemeClr>
            </a:solidFill>
          </a:ln>
          <a:effectLst>
            <a:outerShdw blurRad="50800" dist="38100" dir="2700000" algn="tl" rotWithShape="0">
              <a:prstClr val="black">
                <a:alpha val="40000"/>
              </a:prstClr>
            </a:outerShdw>
          </a:effectLst>
        </p:spPr>
      </p:pic>
      <p:pic>
        <p:nvPicPr>
          <p:cNvPr id="9" name="Picture 8" descr="PTSD Awareness Video Facilitator's Guide: For Staff in Healthcare Settings cover page">
            <a:extLst>
              <a:ext uri="{FF2B5EF4-FFF2-40B4-BE49-F238E27FC236}">
                <a16:creationId xmlns:a16="http://schemas.microsoft.com/office/drawing/2014/main" id="{1E473425-305C-D423-A9BE-D1C177FB5C69}"/>
              </a:ext>
            </a:extLst>
          </p:cNvPr>
          <p:cNvPicPr>
            <a:picLocks noChangeAspect="1"/>
          </p:cNvPicPr>
          <p:nvPr/>
        </p:nvPicPr>
        <p:blipFill>
          <a:blip r:embed="rId6"/>
          <a:stretch>
            <a:fillRect/>
          </a:stretch>
        </p:blipFill>
        <p:spPr>
          <a:xfrm rot="420000">
            <a:off x="4890379" y="3088583"/>
            <a:ext cx="2331720" cy="301752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77084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C00EFF-023D-5628-FB4F-04A22C3A4D19}"/>
              </a:ext>
            </a:extLst>
          </p:cNvPr>
          <p:cNvSpPr>
            <a:spLocks noGrp="1"/>
          </p:cNvSpPr>
          <p:nvPr>
            <p:ph idx="1"/>
          </p:nvPr>
        </p:nvSpPr>
        <p:spPr/>
        <p:txBody>
          <a:bodyPr/>
          <a:lstStyle/>
          <a:p>
            <a:pPr marL="0" marR="0">
              <a:lnSpc>
                <a:spcPct val="150000"/>
              </a:lnSpc>
              <a:spcBef>
                <a:spcPts val="0"/>
              </a:spcBef>
              <a:spcAft>
                <a:spcPts val="0"/>
              </a:spcAft>
            </a:pPr>
            <a:r>
              <a:rPr lang="en-US" sz="1800" u="sng" dirty="0">
                <a:solidFill>
                  <a:srgbClr val="0563C1"/>
                </a:solidFill>
                <a:effectLst/>
                <a:ea typeface="Calibri" panose="020F0502020204030204" pitchFamily="34" charset="0"/>
                <a:cs typeface="Arial" panose="020B0604020202020204" pitchFamily="34" charset="0"/>
                <a:hlinkClick r:id="rId3" tooltip="This link will take you to the Community Provider Toolkit home page."/>
              </a:rPr>
              <a:t>Community Provider Toolkit</a:t>
            </a:r>
            <a:r>
              <a:rPr lang="en-US" sz="1800" dirty="0">
                <a:effectLst/>
                <a:ea typeface="Calibri" panose="020F0502020204030204" pitchFamily="34" charset="0"/>
                <a:cs typeface="Arial" panose="020B0604020202020204" pitchFamily="34" charset="0"/>
              </a:rPr>
              <a:t> </a:t>
            </a:r>
          </a:p>
          <a:p>
            <a:pPr marL="0" marR="0">
              <a:lnSpc>
                <a:spcPct val="150000"/>
              </a:lnSpc>
              <a:spcBef>
                <a:spcPts val="0"/>
              </a:spcBef>
              <a:spcAft>
                <a:spcPts val="0"/>
              </a:spcAft>
            </a:pPr>
            <a:r>
              <a:rPr lang="en-US" sz="1800" u="sng" dirty="0">
                <a:solidFill>
                  <a:srgbClr val="0563C1"/>
                </a:solidFill>
                <a:effectLst/>
                <a:ea typeface="Calibri" panose="020F0502020204030204" pitchFamily="34" charset="0"/>
                <a:cs typeface="Arial" panose="020B0604020202020204" pitchFamily="34" charset="0"/>
                <a:hlinkClick r:id="rId4" tooltip="This link will take you to the &quot;Clergy Toolkit&quot; page on the VA PTSD website."/>
              </a:rPr>
              <a:t>Clergy Toolkit</a:t>
            </a:r>
            <a:endParaRPr lang="en-US" sz="1800" dirty="0">
              <a:effectLst/>
              <a:ea typeface="Calibri" panose="020F0502020204030204" pitchFamily="34" charset="0"/>
              <a:cs typeface="Arial" panose="020B0604020202020204" pitchFamily="34" charset="0"/>
            </a:endParaRPr>
          </a:p>
          <a:p>
            <a:pPr marL="0" marR="0">
              <a:lnSpc>
                <a:spcPct val="150000"/>
              </a:lnSpc>
              <a:spcBef>
                <a:spcPts val="0"/>
              </a:spcBef>
              <a:spcAft>
                <a:spcPts val="0"/>
              </a:spcAft>
            </a:pPr>
            <a:r>
              <a:rPr lang="en-US" sz="1800" u="sng" dirty="0">
                <a:solidFill>
                  <a:srgbClr val="0563C1"/>
                </a:solidFill>
                <a:effectLst/>
                <a:ea typeface="Calibri" panose="020F0502020204030204" pitchFamily="34" charset="0"/>
                <a:cs typeface="Arial" panose="020B0604020202020204" pitchFamily="34" charset="0"/>
                <a:hlinkClick r:id="rId5" tooltip="This link will take you to the &quot;Police Officer Toolkit&quot; on the VA PTSD website."/>
              </a:rPr>
              <a:t>Police Officer Toolkit: PTSD and Military Veterans</a:t>
            </a:r>
            <a:endParaRPr lang="en-US" sz="1800" dirty="0">
              <a:effectLst/>
              <a:ea typeface="Calibri" panose="020F0502020204030204" pitchFamily="34" charset="0"/>
              <a:cs typeface="Arial" panose="020B0604020202020204" pitchFamily="34" charset="0"/>
            </a:endParaRPr>
          </a:p>
          <a:p>
            <a:pPr marL="0" marR="0">
              <a:lnSpc>
                <a:spcPct val="150000"/>
              </a:lnSpc>
              <a:spcBef>
                <a:spcPts val="0"/>
              </a:spcBef>
              <a:spcAft>
                <a:spcPts val="0"/>
              </a:spcAft>
            </a:pPr>
            <a:r>
              <a:rPr lang="en-US" sz="1800" u="sng" dirty="0">
                <a:solidFill>
                  <a:srgbClr val="0563C1"/>
                </a:solidFill>
                <a:effectLst/>
                <a:ea typeface="Calibri" panose="020F0502020204030204" pitchFamily="34" charset="0"/>
                <a:cs typeface="Arial" panose="020B0604020202020204" pitchFamily="34" charset="0"/>
                <a:hlinkClick r:id="rId6" tooltip="This link will take you to the VA College Toolkit web page."/>
              </a:rPr>
              <a:t>VA College Toolkit</a:t>
            </a:r>
            <a:endParaRPr lang="en-US" sz="1800" dirty="0">
              <a:effectLst/>
              <a:ea typeface="Calibri" panose="020F0502020204030204" pitchFamily="34" charset="0"/>
              <a:cs typeface="Arial" panose="020B0604020202020204" pitchFamily="34" charset="0"/>
            </a:endParaRPr>
          </a:p>
          <a:p>
            <a:pPr marL="0" marR="0">
              <a:lnSpc>
                <a:spcPct val="150000"/>
              </a:lnSpc>
              <a:spcBef>
                <a:spcPts val="0"/>
              </a:spcBef>
              <a:spcAft>
                <a:spcPts val="0"/>
              </a:spcAft>
            </a:pPr>
            <a:r>
              <a:rPr lang="en-US" sz="1800" u="sng" dirty="0">
                <a:solidFill>
                  <a:srgbClr val="037CC2"/>
                </a:solidFill>
                <a:effectLst/>
                <a:ea typeface="Calibri" panose="020F0502020204030204" pitchFamily="34" charset="0"/>
                <a:cs typeface="Arial" panose="020B0604020202020204" pitchFamily="34" charset="0"/>
                <a:hlinkClick r:id="rId7" tooltip="This link will take you to the Veterans Employment Toolkit on the VA website.">
                  <a:extLst>
                    <a:ext uri="{A12FA001-AC4F-418D-AE19-62706E023703}">
                      <ahyp:hlinkClr xmlns:ahyp="http://schemas.microsoft.com/office/drawing/2018/hyperlinkcolor" val="tx"/>
                    </a:ext>
                  </a:extLst>
                </a:hlinkClick>
              </a:rPr>
              <a:t>Veterans Employment </a:t>
            </a:r>
            <a:r>
              <a:rPr lang="en-US" sz="1800" u="sng" dirty="0">
                <a:solidFill>
                  <a:srgbClr val="007BC2"/>
                </a:solidFill>
                <a:effectLst/>
                <a:ea typeface="Calibri" panose="020F0502020204030204" pitchFamily="34" charset="0"/>
                <a:cs typeface="Arial" panose="020B0604020202020204" pitchFamily="34" charset="0"/>
                <a:hlinkClick r:id="rId7" tooltip="This link will take you to the Veterans Employment Toolkit on the VA website.">
                  <a:extLst>
                    <a:ext uri="{A12FA001-AC4F-418D-AE19-62706E023703}">
                      <ahyp:hlinkClr xmlns:ahyp="http://schemas.microsoft.com/office/drawing/2018/hyperlinkcolor" val="tx"/>
                    </a:ext>
                  </a:extLst>
                </a:hlinkClick>
              </a:rPr>
              <a:t>Toolkit</a:t>
            </a:r>
            <a:endParaRPr lang="en-US" sz="1800" u="sng" dirty="0">
              <a:solidFill>
                <a:srgbClr val="007BC2"/>
              </a:solidFill>
              <a:effectLst/>
              <a:ea typeface="Calibri" panose="020F0502020204030204" pitchFamily="34" charset="0"/>
              <a:cs typeface="Arial" panose="020B0604020202020204" pitchFamily="34" charset="0"/>
            </a:endParaRPr>
          </a:p>
          <a:p>
            <a:pPr marL="0" marR="0">
              <a:lnSpc>
                <a:spcPct val="150000"/>
              </a:lnSpc>
              <a:spcBef>
                <a:spcPts val="0"/>
              </a:spcBef>
              <a:spcAft>
                <a:spcPts val="0"/>
              </a:spcAft>
            </a:pPr>
            <a:r>
              <a:rPr lang="en-US" u="sng" dirty="0">
                <a:solidFill>
                  <a:srgbClr val="037CC2"/>
                </a:solidFill>
                <a:ea typeface="Calibri" panose="020F0502020204030204" pitchFamily="34" charset="0"/>
                <a:cs typeface="Arial" panose="020B0604020202020204" pitchFamily="34" charset="0"/>
                <a:hlinkClick r:id="rId8" tooltip="This link will take you to the &quot;Rural Provider PTSD Toolkit&quot;on the VA PTSD website."/>
              </a:rPr>
              <a:t>Rural Provider PTSD Toolkit</a:t>
            </a:r>
            <a:endParaRPr lang="en-US" sz="1800" dirty="0">
              <a:solidFill>
                <a:srgbClr val="037CC2"/>
              </a:solidFill>
              <a:effectLst/>
              <a:ea typeface="Calibri" panose="020F0502020204030204" pitchFamily="34" charset="0"/>
              <a:cs typeface="Arial" panose="020B0604020202020204" pitchFamily="34" charset="0"/>
            </a:endParaRPr>
          </a:p>
        </p:txBody>
      </p:sp>
      <p:sp>
        <p:nvSpPr>
          <p:cNvPr id="2" name="Title 1">
            <a:extLst>
              <a:ext uri="{FF2B5EF4-FFF2-40B4-BE49-F238E27FC236}">
                <a16:creationId xmlns:a16="http://schemas.microsoft.com/office/drawing/2014/main" id="{8B5932B6-B599-2E6E-B49D-9B57D0E49C4A}"/>
              </a:ext>
            </a:extLst>
          </p:cNvPr>
          <p:cNvSpPr>
            <a:spLocks noGrp="1"/>
          </p:cNvSpPr>
          <p:nvPr>
            <p:ph type="title"/>
          </p:nvPr>
        </p:nvSpPr>
        <p:spPr/>
        <p:txBody>
          <a:bodyPr/>
          <a:lstStyle/>
          <a:p>
            <a:r>
              <a:rPr lang="en-US" dirty="0"/>
              <a:t>Trauma-informed Care</a:t>
            </a:r>
          </a:p>
        </p:txBody>
      </p:sp>
    </p:spTree>
    <p:extLst>
      <p:ext uri="{BB962C8B-B14F-4D97-AF65-F5344CB8AC3E}">
        <p14:creationId xmlns:p14="http://schemas.microsoft.com/office/powerpoint/2010/main" val="789241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A7E79-D752-69F7-D8E8-83D7DF7A414C}"/>
              </a:ext>
            </a:extLst>
          </p:cNvPr>
          <p:cNvSpPr>
            <a:spLocks noGrp="1"/>
          </p:cNvSpPr>
          <p:nvPr>
            <p:ph type="ctrTitle"/>
          </p:nvPr>
        </p:nvSpPr>
        <p:spPr>
          <a:xfrm>
            <a:off x="396546" y="970547"/>
            <a:ext cx="8185980" cy="1181671"/>
          </a:xfrm>
        </p:spPr>
        <p:txBody>
          <a:bodyPr>
            <a:normAutofit/>
          </a:bodyPr>
          <a:lstStyle/>
          <a:p>
            <a:r>
              <a:rPr lang="en-US" dirty="0"/>
              <a:t>Provider Education and Staying Up-to-Date</a:t>
            </a:r>
          </a:p>
        </p:txBody>
      </p:sp>
      <p:pic>
        <p:nvPicPr>
          <p:cNvPr id="3" name="Content Placeholder 7" descr="PTSD treatment session">
            <a:extLst>
              <a:ext uri="{FF2B5EF4-FFF2-40B4-BE49-F238E27FC236}">
                <a16:creationId xmlns:a16="http://schemas.microsoft.com/office/drawing/2014/main" id="{6D77F686-5A27-8E4B-B9F8-8C92BB13A109}"/>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bwMode="auto">
          <a:xfrm>
            <a:off x="2314818" y="2322518"/>
            <a:ext cx="4530839" cy="3028493"/>
          </a:xfrm>
          <a:prstGeom prst="rect">
            <a:avLst/>
          </a:prstGeom>
          <a:noFill/>
          <a:ln>
            <a:noFill/>
          </a:ln>
          <a:effectLst>
            <a:outerShdw blurRad="1651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55775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Continuing Education</a:t>
            </a:r>
          </a:p>
        </p:txBody>
      </p:sp>
      <p:sp>
        <p:nvSpPr>
          <p:cNvPr id="3" name="Content Placeholder 2"/>
          <p:cNvSpPr>
            <a:spLocks noGrp="1"/>
          </p:cNvSpPr>
          <p:nvPr>
            <p:ph sz="half" idx="1"/>
          </p:nvPr>
        </p:nvSpPr>
        <p:spPr>
          <a:xfrm>
            <a:off x="457200" y="1545336"/>
            <a:ext cx="7463118" cy="600700"/>
          </a:xfrm>
        </p:spPr>
        <p:txBody>
          <a:bodyPr>
            <a:normAutofit fontScale="92500" lnSpcReduction="10000"/>
          </a:bodyPr>
          <a:lstStyle/>
          <a:p>
            <a:pPr marL="7937" indent="0">
              <a:buNone/>
            </a:pPr>
            <a:r>
              <a:rPr lang="en-US" sz="1800" dirty="0">
                <a:effectLst/>
                <a:ea typeface="Calibri" panose="020F0502020204030204" pitchFamily="34" charset="0"/>
                <a:cs typeface="Arial" panose="020B0604020202020204" pitchFamily="34" charset="0"/>
              </a:rPr>
              <a:t>Learn </a:t>
            </a:r>
            <a:r>
              <a:rPr lang="en-US" dirty="0">
                <a:ea typeface="Calibri" panose="020F0502020204030204" pitchFamily="34" charset="0"/>
                <a:cs typeface="Arial" panose="020B0604020202020204" pitchFamily="34" charset="0"/>
              </a:rPr>
              <a:t>more about Continuing Education at: </a:t>
            </a:r>
            <a:r>
              <a:rPr lang="en-US" sz="1800" u="sng" dirty="0">
                <a:solidFill>
                  <a:srgbClr val="0563C1"/>
                </a:solidFill>
                <a:effectLst/>
                <a:ea typeface="Calibri" panose="020F0502020204030204" pitchFamily="34" charset="0"/>
                <a:cs typeface="Arial" panose="020B0604020202020204" pitchFamily="34" charset="0"/>
                <a:hlinkClick r:id="rId3" tooltip="This link will take you to the &quot;Continuing Education&quot; web page on the VA PTSD website."/>
              </a:rPr>
              <a:t>https://www.ptsd.va.gov/professional/continuing_ed/index.asp</a:t>
            </a:r>
            <a:r>
              <a:rPr lang="en-US" sz="1800" dirty="0">
                <a:effectLst/>
                <a:ea typeface="Calibri" panose="020F0502020204030204" pitchFamily="34" charset="0"/>
                <a:cs typeface="Arial" panose="020B0604020202020204" pitchFamily="34" charset="0"/>
              </a:rPr>
              <a:t> </a:t>
            </a:r>
            <a:endParaRPr lang="en-US" dirty="0"/>
          </a:p>
        </p:txBody>
      </p:sp>
      <p:pic>
        <p:nvPicPr>
          <p:cNvPr id="6" name="Content Placeholder 5" descr="Screenshot of NCPTSD website dashboard for online courses. " title="Continuing Education"/>
          <p:cNvPicPr>
            <a:picLocks noGrp="1" noChangeAspect="1"/>
          </p:cNvPicPr>
          <p:nvPr>
            <p:ph sz="half" idx="2"/>
          </p:nvPr>
        </p:nvPicPr>
        <p:blipFill rotWithShape="1">
          <a:blip r:embed="rId4" cstate="hqprint">
            <a:extLst>
              <a:ext uri="{28A0092B-C50C-407E-A947-70E740481C1C}">
                <a14:useLocalDpi xmlns:a14="http://schemas.microsoft.com/office/drawing/2010/main"/>
              </a:ext>
            </a:extLst>
          </a:blip>
          <a:srcRect l="-923" t="-1463" r="-1326" b="-978"/>
          <a:stretch/>
        </p:blipFill>
        <p:spPr>
          <a:xfrm>
            <a:off x="2110319" y="2233448"/>
            <a:ext cx="4937760" cy="3200400"/>
          </a:xfrm>
          <a:solidFill>
            <a:schemeClr val="bg1"/>
          </a:solidFill>
          <a:ln>
            <a:solidFill>
              <a:srgbClr val="0073BC"/>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962629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D29B9-367F-C638-1EC1-F5D131FEB384}"/>
              </a:ext>
            </a:extLst>
          </p:cNvPr>
          <p:cNvSpPr>
            <a:spLocks noGrp="1"/>
          </p:cNvSpPr>
          <p:nvPr>
            <p:ph type="title"/>
          </p:nvPr>
        </p:nvSpPr>
        <p:spPr/>
        <p:txBody>
          <a:bodyPr/>
          <a:lstStyle/>
          <a:p>
            <a:r>
              <a:rPr lang="en-US" dirty="0"/>
              <a:t>Stay Up-to-Date</a:t>
            </a:r>
          </a:p>
        </p:txBody>
      </p:sp>
      <p:sp>
        <p:nvSpPr>
          <p:cNvPr id="4" name="Rectangle 3">
            <a:extLst>
              <a:ext uri="{FF2B5EF4-FFF2-40B4-BE49-F238E27FC236}">
                <a16:creationId xmlns:a16="http://schemas.microsoft.com/office/drawing/2014/main" id="{ED31981B-C1EA-DA8C-686B-F158A90D9018}"/>
              </a:ext>
              <a:ext uri="{C183D7F6-B498-43B3-948B-1728B52AA6E4}">
                <adec:decorative xmlns:adec="http://schemas.microsoft.com/office/drawing/2017/decorative" val="1"/>
              </a:ext>
            </a:extLst>
          </p:cNvPr>
          <p:cNvSpPr/>
          <p:nvPr/>
        </p:nvSpPr>
        <p:spPr>
          <a:xfrm>
            <a:off x="0" y="3037508"/>
            <a:ext cx="9144000" cy="1915200"/>
          </a:xfrm>
          <a:prstGeom prst="rect">
            <a:avLst/>
          </a:prstGeom>
          <a:solidFill>
            <a:schemeClr val="bg1">
              <a:lumMod val="85000"/>
              <a:alpha val="45081"/>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74F42ED-1224-E65A-139B-6D0ED1CFB1AA}"/>
              </a:ext>
            </a:extLst>
          </p:cNvPr>
          <p:cNvSpPr>
            <a:spLocks noGrp="1"/>
          </p:cNvSpPr>
          <p:nvPr>
            <p:ph idx="10"/>
          </p:nvPr>
        </p:nvSpPr>
        <p:spPr/>
        <p:txBody>
          <a:bodyPr/>
          <a:lstStyle/>
          <a:p>
            <a:r>
              <a:rPr lang="en-US" dirty="0">
                <a:effectLst/>
                <a:ea typeface="Calibri" panose="020F0502020204030204" pitchFamily="34" charset="0"/>
                <a:cs typeface="Arial" panose="020B0604020202020204" pitchFamily="34" charset="0"/>
              </a:rPr>
              <a:t>Find electronic publications at: </a:t>
            </a:r>
            <a:r>
              <a:rPr lang="en-US" u="sng" dirty="0">
                <a:solidFill>
                  <a:srgbClr val="037CC2"/>
                </a:solidFill>
                <a:effectLst/>
                <a:ea typeface="Calibri" panose="020F0502020204030204" pitchFamily="34" charset="0"/>
                <a:cs typeface="Arial" panose="020B0604020202020204" pitchFamily="34" charset="0"/>
                <a:hlinkClick r:id="rId3" tooltip="This link will take you to the Electronic Publications web page on the VA PTSD website."/>
              </a:rPr>
              <a:t>https://www.ptsd.va.gov/publications/electronic_pubs.asp</a:t>
            </a:r>
            <a:r>
              <a:rPr lang="en-US" u="sng" dirty="0">
                <a:solidFill>
                  <a:srgbClr val="037CC2"/>
                </a:solidFill>
                <a:effectLst/>
                <a:hlinkClick r:id="rId3" tooltip="This link will take you to the Electronic Publications web page on the VA PTSD website."/>
              </a:rPr>
              <a:t> </a:t>
            </a:r>
            <a:endParaRPr lang="en-US" u="sng" dirty="0">
              <a:solidFill>
                <a:srgbClr val="037CC2"/>
              </a:solidFill>
            </a:endParaRPr>
          </a:p>
        </p:txBody>
      </p:sp>
      <p:pic>
        <p:nvPicPr>
          <p:cNvPr id="6" name="Content Placeholder 5" descr="PTSD Research Quarterly cover page">
            <a:extLst>
              <a:ext uri="{FF2B5EF4-FFF2-40B4-BE49-F238E27FC236}">
                <a16:creationId xmlns:a16="http://schemas.microsoft.com/office/drawing/2014/main" id="{F2CBEFAB-DFA2-F03A-9B07-22A8E4ED0D94}"/>
              </a:ext>
            </a:extLst>
          </p:cNvPr>
          <p:cNvPicPr>
            <a:picLocks noGrp="1" noChangeAspect="1"/>
          </p:cNvPicPr>
          <p:nvPr>
            <p:ph idx="1"/>
          </p:nvPr>
        </p:nvPicPr>
        <p:blipFill>
          <a:blip r:embed="rId4"/>
          <a:stretch>
            <a:fillRect/>
          </a:stretch>
        </p:blipFill>
        <p:spPr>
          <a:xfrm>
            <a:off x="833856" y="2264895"/>
            <a:ext cx="2564892" cy="3319272"/>
          </a:xfrm>
          <a:solidFill>
            <a:schemeClr val="bg1"/>
          </a:solidFill>
          <a:effectLst>
            <a:outerShdw blurRad="50800" dist="38100" dir="2700000" algn="tl" rotWithShape="0">
              <a:prstClr val="black">
                <a:alpha val="40000"/>
              </a:prstClr>
            </a:outerShdw>
          </a:effectLst>
        </p:spPr>
      </p:pic>
      <p:pic>
        <p:nvPicPr>
          <p:cNvPr id="8" name="Picture 7" descr="Clinician's Trauma Update (CTU) cover page">
            <a:extLst>
              <a:ext uri="{FF2B5EF4-FFF2-40B4-BE49-F238E27FC236}">
                <a16:creationId xmlns:a16="http://schemas.microsoft.com/office/drawing/2014/main" id="{6984809B-ADF4-0D48-0BF4-964CC4E4E97B}"/>
              </a:ext>
            </a:extLst>
          </p:cNvPr>
          <p:cNvPicPr>
            <a:picLocks noChangeAspect="1"/>
          </p:cNvPicPr>
          <p:nvPr/>
        </p:nvPicPr>
        <p:blipFill>
          <a:blip r:embed="rId5"/>
          <a:stretch>
            <a:fillRect/>
          </a:stretch>
        </p:blipFill>
        <p:spPr>
          <a:xfrm>
            <a:off x="3603875" y="2251306"/>
            <a:ext cx="2564892" cy="3319272"/>
          </a:xfrm>
          <a:prstGeom prst="rect">
            <a:avLst/>
          </a:prstGeom>
          <a:solidFill>
            <a:schemeClr val="bg1"/>
          </a:solidFill>
          <a:effectLst>
            <a:outerShdw blurRad="50800" dist="38100" dir="2700000" algn="tl" rotWithShape="0">
              <a:prstClr val="black">
                <a:alpha val="40000"/>
              </a:prstClr>
            </a:outerShdw>
          </a:effectLst>
        </p:spPr>
      </p:pic>
      <p:pic>
        <p:nvPicPr>
          <p:cNvPr id="1026" name="Picture 2" descr="PTSD Consultation Program for Providers Who Treat Veterans newsletter intro page">
            <a:extLst>
              <a:ext uri="{FF2B5EF4-FFF2-40B4-BE49-F238E27FC236}">
                <a16:creationId xmlns:a16="http://schemas.microsoft.com/office/drawing/2014/main" id="{5CD73A45-4B93-60DA-4D07-EE75B7D5E6AA}"/>
              </a:ext>
            </a:extLst>
          </p:cNvPr>
          <p:cNvPicPr>
            <a:picLocks noChangeAspect="1" noChangeArrowheads="1"/>
          </p:cNvPicPr>
          <p:nvPr/>
        </p:nvPicPr>
        <p:blipFill>
          <a:blip r:embed="rId6" cstate="hqprint">
            <a:extLst>
              <a:ext uri="{28A0092B-C50C-407E-A947-70E740481C1C}">
                <a14:useLocalDpi xmlns:a14="http://schemas.microsoft.com/office/drawing/2010/main"/>
              </a:ext>
            </a:extLst>
          </a:blip>
          <a:srcRect/>
          <a:stretch/>
        </p:blipFill>
        <p:spPr bwMode="auto">
          <a:xfrm>
            <a:off x="6373894" y="2251306"/>
            <a:ext cx="2016125" cy="33464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0066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77106-4DD4-2439-4E52-4B1E6383DE21}"/>
              </a:ext>
            </a:extLst>
          </p:cNvPr>
          <p:cNvSpPr>
            <a:spLocks noGrp="1"/>
          </p:cNvSpPr>
          <p:nvPr>
            <p:ph type="title"/>
          </p:nvPr>
        </p:nvSpPr>
        <p:spPr/>
        <p:txBody>
          <a:bodyPr/>
          <a:lstStyle/>
          <a:p>
            <a:r>
              <a:rPr lang="en-US" dirty="0"/>
              <a:t>The PTSD Repository and </a:t>
            </a:r>
            <a:r>
              <a:rPr lang="en-US" dirty="0" err="1"/>
              <a:t>PTSDpubs</a:t>
            </a:r>
            <a:endParaRPr lang="en-US" dirty="0"/>
          </a:p>
        </p:txBody>
      </p:sp>
      <p:sp>
        <p:nvSpPr>
          <p:cNvPr id="3" name="Content Placeholder 2">
            <a:extLst>
              <a:ext uri="{FF2B5EF4-FFF2-40B4-BE49-F238E27FC236}">
                <a16:creationId xmlns:a16="http://schemas.microsoft.com/office/drawing/2014/main" id="{D108DB09-8388-A326-418F-B9B5842FA336}"/>
              </a:ext>
            </a:extLst>
          </p:cNvPr>
          <p:cNvSpPr>
            <a:spLocks noGrp="1"/>
          </p:cNvSpPr>
          <p:nvPr>
            <p:ph idx="10"/>
          </p:nvPr>
        </p:nvSpPr>
        <p:spPr/>
        <p:txBody>
          <a:bodyPr/>
          <a:lstStyle/>
          <a:p>
            <a:pPr marL="0" marR="0">
              <a:lnSpc>
                <a:spcPct val="107000"/>
              </a:lnSpc>
              <a:spcBef>
                <a:spcPts val="0"/>
              </a:spcBef>
              <a:spcAft>
                <a:spcPts val="0"/>
              </a:spcAft>
            </a:pPr>
            <a:r>
              <a:rPr lang="en-US" sz="1800" dirty="0">
                <a:effectLst/>
                <a:ea typeface="Calibri" panose="020F0502020204030204" pitchFamily="34" charset="0"/>
                <a:cs typeface="Arial" panose="020B0604020202020204" pitchFamily="34" charset="0"/>
              </a:rPr>
              <a:t>PTSD-Repository: </a:t>
            </a:r>
            <a:r>
              <a:rPr lang="en-US" sz="1800" u="sng" dirty="0">
                <a:solidFill>
                  <a:srgbClr val="0563C1"/>
                </a:solidFill>
                <a:effectLst/>
                <a:ea typeface="Calibri" panose="020F0502020204030204" pitchFamily="34" charset="0"/>
                <a:cs typeface="Arial" panose="020B0604020202020204" pitchFamily="34" charset="0"/>
                <a:hlinkClick r:id="rId3" tooltip="This link will take you to the PTSD Repository database."/>
              </a:rPr>
              <a:t>https://ptsd-va.data.socrata.com/</a:t>
            </a:r>
            <a:endParaRPr lang="en-US" sz="1800" dirty="0">
              <a:effectLst/>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dirty="0" err="1">
                <a:effectLst/>
                <a:ea typeface="Calibri" panose="020F0502020204030204" pitchFamily="34" charset="0"/>
                <a:cs typeface="Arial" panose="020B0604020202020204" pitchFamily="34" charset="0"/>
              </a:rPr>
              <a:t>PTSDpubs</a:t>
            </a:r>
            <a:r>
              <a:rPr lang="en-US" sz="1800" dirty="0">
                <a:effectLst/>
                <a:ea typeface="Calibri" panose="020F0502020204030204" pitchFamily="34" charset="0"/>
                <a:cs typeface="Arial" panose="020B0604020202020204" pitchFamily="34" charset="0"/>
              </a:rPr>
              <a:t>: </a:t>
            </a:r>
            <a:r>
              <a:rPr lang="en-US" sz="1800" u="sng" dirty="0">
                <a:solidFill>
                  <a:srgbClr val="0563C1"/>
                </a:solidFill>
                <a:effectLst/>
                <a:ea typeface="Calibri" panose="020F0502020204030204" pitchFamily="34" charset="0"/>
                <a:cs typeface="Arial" panose="020B0604020202020204" pitchFamily="34" charset="0"/>
                <a:hlinkClick r:id="rId4" tooltip="This link will take you to the PTSD Article Database."/>
              </a:rPr>
              <a:t>https://www.ptsd.va.gov/ptsdpubs/search_ptsdpubs.asp</a:t>
            </a:r>
            <a:endParaRPr lang="en-US" sz="1800" dirty="0">
              <a:effectLst/>
              <a:ea typeface="Calibri" panose="020F0502020204030204" pitchFamily="34" charset="0"/>
              <a:cs typeface="Arial" panose="020B0604020202020204" pitchFamily="34" charset="0"/>
            </a:endParaRPr>
          </a:p>
        </p:txBody>
      </p:sp>
      <p:pic>
        <p:nvPicPr>
          <p:cNvPr id="11" name="Content Placeholder 10" descr="A person in a red shirt using a computer">
            <a:extLst>
              <a:ext uri="{FF2B5EF4-FFF2-40B4-BE49-F238E27FC236}">
                <a16:creationId xmlns:a16="http://schemas.microsoft.com/office/drawing/2014/main" id="{67793988-DEDF-E467-5C2D-B791E14472FA}"/>
              </a:ext>
            </a:extLst>
          </p:cNvPr>
          <p:cNvPicPr>
            <a:picLocks noGrp="1" noChangeAspect="1"/>
          </p:cNvPicPr>
          <p:nvPr>
            <p:ph idx="1"/>
          </p:nvPr>
        </p:nvPicPr>
        <p:blipFill>
          <a:blip r:embed="rId5"/>
          <a:stretch>
            <a:fillRect/>
          </a:stretch>
        </p:blipFill>
        <p:spPr>
          <a:xfrm>
            <a:off x="2133600" y="2359293"/>
            <a:ext cx="4876800" cy="3251200"/>
          </a:xfrm>
        </p:spPr>
      </p:pic>
      <p:sp>
        <p:nvSpPr>
          <p:cNvPr id="12" name="TextBox 11">
            <a:extLst>
              <a:ext uri="{FF2B5EF4-FFF2-40B4-BE49-F238E27FC236}">
                <a16:creationId xmlns:a16="http://schemas.microsoft.com/office/drawing/2014/main" id="{46AA0C01-3030-F598-FFEB-3BD83FFD0759}"/>
              </a:ext>
            </a:extLst>
          </p:cNvPr>
          <p:cNvSpPr txBox="1"/>
          <p:nvPr/>
        </p:nvSpPr>
        <p:spPr>
          <a:xfrm>
            <a:off x="5294812" y="5610493"/>
            <a:ext cx="1907177" cy="230832"/>
          </a:xfrm>
          <a:prstGeom prst="rect">
            <a:avLst/>
          </a:prstGeom>
          <a:noFill/>
        </p:spPr>
        <p:txBody>
          <a:bodyPr wrap="square" rtlCol="0">
            <a:spAutoFit/>
          </a:bodyPr>
          <a:lstStyle/>
          <a:p>
            <a:r>
              <a:rPr lang="en-US" sz="900" dirty="0">
                <a:solidFill>
                  <a:schemeClr val="tx1">
                    <a:lumMod val="65000"/>
                    <a:lumOff val="35000"/>
                  </a:schemeClr>
                </a:solidFill>
                <a:latin typeface="+mn-lt"/>
              </a:rPr>
              <a:t>Image credit: </a:t>
            </a:r>
            <a:r>
              <a:rPr lang="en-US" sz="900" dirty="0" err="1">
                <a:solidFill>
                  <a:schemeClr val="tx1">
                    <a:lumMod val="65000"/>
                    <a:lumOff val="35000"/>
                  </a:schemeClr>
                </a:solidFill>
                <a:latin typeface="+mn-lt"/>
              </a:rPr>
              <a:t>WOCinTechChat.com</a:t>
            </a:r>
            <a:endParaRPr lang="en-US" sz="900" dirty="0">
              <a:solidFill>
                <a:schemeClr val="tx1">
                  <a:lumMod val="65000"/>
                  <a:lumOff val="35000"/>
                </a:schemeClr>
              </a:solidFill>
              <a:latin typeface="+mn-lt"/>
            </a:endParaRPr>
          </a:p>
        </p:txBody>
      </p:sp>
    </p:spTree>
    <p:extLst>
      <p:ext uri="{BB962C8B-B14F-4D97-AF65-F5344CB8AC3E}">
        <p14:creationId xmlns:p14="http://schemas.microsoft.com/office/powerpoint/2010/main" val="14848660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D9D71-1B13-3B5D-9AB1-5580B7D97EC7}"/>
              </a:ext>
            </a:extLst>
          </p:cNvPr>
          <p:cNvSpPr>
            <a:spLocks noGrp="1"/>
          </p:cNvSpPr>
          <p:nvPr>
            <p:ph type="ctrTitle"/>
          </p:nvPr>
        </p:nvSpPr>
        <p:spPr/>
        <p:txBody>
          <a:bodyPr/>
          <a:lstStyle/>
          <a:p>
            <a:r>
              <a:rPr lang="en-US" dirty="0"/>
              <a:t>For Providers: Mass Trauma</a:t>
            </a:r>
          </a:p>
        </p:txBody>
      </p:sp>
      <p:pic>
        <p:nvPicPr>
          <p:cNvPr id="3" name="Content Placeholder 7" descr="Person with his hand on the shoulder of another person during group therapy session">
            <a:extLst>
              <a:ext uri="{FF2B5EF4-FFF2-40B4-BE49-F238E27FC236}">
                <a16:creationId xmlns:a16="http://schemas.microsoft.com/office/drawing/2014/main" id="{14CC111C-ED90-8000-3D4B-3A9E27B922C9}"/>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bwMode="auto">
          <a:xfrm>
            <a:off x="2308868" y="2322518"/>
            <a:ext cx="4542739" cy="3028493"/>
          </a:xfrm>
          <a:prstGeom prst="rect">
            <a:avLst/>
          </a:prstGeom>
          <a:noFill/>
          <a:ln>
            <a:noFill/>
          </a:ln>
          <a:effectLst>
            <a:outerShdw blurRad="1651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4327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FCE33-F63D-DA26-0247-9DD98BF45B00}"/>
              </a:ext>
            </a:extLst>
          </p:cNvPr>
          <p:cNvSpPr>
            <a:spLocks noGrp="1"/>
          </p:cNvSpPr>
          <p:nvPr>
            <p:ph type="title"/>
          </p:nvPr>
        </p:nvSpPr>
        <p:spPr/>
        <p:txBody>
          <a:bodyPr/>
          <a:lstStyle/>
          <a:p>
            <a:r>
              <a:rPr lang="en-US" dirty="0"/>
              <a:t>Coping with Mass Trauma</a:t>
            </a:r>
          </a:p>
        </p:txBody>
      </p:sp>
      <p:sp>
        <p:nvSpPr>
          <p:cNvPr id="11" name="Rectangle 10">
            <a:extLst>
              <a:ext uri="{FF2B5EF4-FFF2-40B4-BE49-F238E27FC236}">
                <a16:creationId xmlns:a16="http://schemas.microsoft.com/office/drawing/2014/main" id="{1E65F90E-F53F-BC43-071E-92EE5414DA75}"/>
              </a:ext>
              <a:ext uri="{C183D7F6-B498-43B3-948B-1728B52AA6E4}">
                <adec:decorative xmlns:adec="http://schemas.microsoft.com/office/drawing/2017/decorative" val="1"/>
              </a:ext>
            </a:extLst>
          </p:cNvPr>
          <p:cNvSpPr/>
          <p:nvPr/>
        </p:nvSpPr>
        <p:spPr>
          <a:xfrm>
            <a:off x="0" y="2923200"/>
            <a:ext cx="9144000" cy="1915200"/>
          </a:xfrm>
          <a:prstGeom prst="rect">
            <a:avLst/>
          </a:prstGeom>
          <a:solidFill>
            <a:schemeClr val="bg1">
              <a:lumMod val="85000"/>
              <a:alpha val="45081"/>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sychological First Aid Manual" title="First Aid">
            <a:extLst>
              <a:ext uri="{FF2B5EF4-FFF2-40B4-BE49-F238E27FC236}">
                <a16:creationId xmlns:a16="http://schemas.microsoft.com/office/drawing/2014/main" id="{F27B9CB7-F524-4B53-7D2F-9CE29BE2670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4790" y="2296699"/>
            <a:ext cx="1887249" cy="2448542"/>
          </a:xfrm>
          <a:prstGeom prst="rect">
            <a:avLst/>
          </a:prstGeom>
          <a:ln>
            <a:solidFill>
              <a:schemeClr val="accent1"/>
            </a:solidFill>
          </a:ln>
          <a:effectLst>
            <a:outerShdw blurRad="50800" dist="38100" dir="5400000" algn="t" rotWithShape="0">
              <a:prstClr val="black">
                <a:alpha val="40000"/>
              </a:prstClr>
            </a:outerShdw>
          </a:effectLst>
        </p:spPr>
      </p:pic>
      <p:pic>
        <p:nvPicPr>
          <p:cNvPr id="7" name="Picture 6" descr="Stress First Aid&#10;&#10;Stress First Aid for Health Care Workers">
            <a:extLst>
              <a:ext uri="{FF2B5EF4-FFF2-40B4-BE49-F238E27FC236}">
                <a16:creationId xmlns:a16="http://schemas.microsoft.com/office/drawing/2014/main" id="{30B31095-5436-4E56-26BF-BC7DCA17AC6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98" r="98" b="281"/>
          <a:stretch/>
        </p:blipFill>
        <p:spPr>
          <a:xfrm>
            <a:off x="2677464" y="2557969"/>
            <a:ext cx="1887249" cy="2441448"/>
          </a:xfrm>
          <a:prstGeom prst="rect">
            <a:avLst/>
          </a:prstGeom>
          <a:ln>
            <a:solidFill>
              <a:schemeClr val="accent1"/>
            </a:solidFill>
          </a:ln>
          <a:effectLst>
            <a:outerShdw blurRad="50800" dist="38100" dir="5400000" algn="t" rotWithShape="0">
              <a:prstClr val="black">
                <a:alpha val="40000"/>
              </a:prstClr>
            </a:outerShdw>
          </a:effectLst>
        </p:spPr>
      </p:pic>
      <p:pic>
        <p:nvPicPr>
          <p:cNvPr id="8" name="Picture 7" descr="Management of Post-Traumatic Stress Manual" title="Management">
            <a:extLst>
              <a:ext uri="{FF2B5EF4-FFF2-40B4-BE49-F238E27FC236}">
                <a16:creationId xmlns:a16="http://schemas.microsoft.com/office/drawing/2014/main" id="{271AC0F2-7173-886F-7F59-842C88EC1D81}"/>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t="-43"/>
          <a:stretch/>
        </p:blipFill>
        <p:spPr>
          <a:xfrm>
            <a:off x="4683844" y="2296699"/>
            <a:ext cx="1956816" cy="2446020"/>
          </a:xfrm>
          <a:prstGeom prst="rect">
            <a:avLst/>
          </a:prstGeom>
          <a:ln>
            <a:solidFill>
              <a:schemeClr val="accent1"/>
            </a:solidFill>
          </a:ln>
          <a:effectLst>
            <a:outerShdw blurRad="50800" dist="38100" dir="5400000" algn="t" rotWithShape="0">
              <a:prstClr val="black">
                <a:alpha val="40000"/>
              </a:prstClr>
            </a:outerShdw>
          </a:effectLst>
        </p:spPr>
      </p:pic>
      <p:pic>
        <p:nvPicPr>
          <p:cNvPr id="9" name="Picture 8" descr="Skills for Psychological Recovery: Field Operations Guide" title="Skills for Psychological Recovery">
            <a:extLst>
              <a:ext uri="{FF2B5EF4-FFF2-40B4-BE49-F238E27FC236}">
                <a16:creationId xmlns:a16="http://schemas.microsoft.com/office/drawing/2014/main" id="{7F03052F-BBAB-1522-535D-621F1298C16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757938" y="2557969"/>
            <a:ext cx="1892807" cy="2449514"/>
          </a:xfrm>
          <a:prstGeom prst="rect">
            <a:avLst/>
          </a:prstGeom>
          <a:ln>
            <a:solidFill>
              <a:schemeClr val="accent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2320516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BC76-A304-2618-052C-FC237B6F74FD}"/>
              </a:ext>
            </a:extLst>
          </p:cNvPr>
          <p:cNvSpPr>
            <a:spLocks noGrp="1"/>
          </p:cNvSpPr>
          <p:nvPr>
            <p:ph type="title"/>
          </p:nvPr>
        </p:nvSpPr>
        <p:spPr/>
        <p:txBody>
          <a:bodyPr/>
          <a:lstStyle/>
          <a:p>
            <a:r>
              <a:rPr lang="en-US" dirty="0"/>
              <a:t>In conclusion…</a:t>
            </a:r>
          </a:p>
        </p:txBody>
      </p:sp>
    </p:spTree>
    <p:extLst>
      <p:ext uri="{BB962C8B-B14F-4D97-AF65-F5344CB8AC3E}">
        <p14:creationId xmlns:p14="http://schemas.microsoft.com/office/powerpoint/2010/main" val="38410494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EB764-BA78-8B50-A6A0-894F4B614039}"/>
              </a:ext>
            </a:extLst>
          </p:cNvPr>
          <p:cNvSpPr>
            <a:spLocks noGrp="1"/>
          </p:cNvSpPr>
          <p:nvPr>
            <p:ph type="title"/>
          </p:nvPr>
        </p:nvSpPr>
        <p:spPr/>
        <p:txBody>
          <a:bodyPr/>
          <a:lstStyle/>
          <a:p>
            <a:r>
              <a:rPr lang="en-US" dirty="0"/>
              <a:t>The National Center for PTSD</a:t>
            </a:r>
          </a:p>
        </p:txBody>
      </p:sp>
      <p:sp>
        <p:nvSpPr>
          <p:cNvPr id="3" name="Content Placeholder 2">
            <a:extLst>
              <a:ext uri="{FF2B5EF4-FFF2-40B4-BE49-F238E27FC236}">
                <a16:creationId xmlns:a16="http://schemas.microsoft.com/office/drawing/2014/main" id="{A717CAEA-C38F-C431-2185-B95425225A5C}"/>
              </a:ext>
            </a:extLst>
          </p:cNvPr>
          <p:cNvSpPr>
            <a:spLocks noGrp="1"/>
          </p:cNvSpPr>
          <p:nvPr>
            <p:ph idx="10"/>
          </p:nvPr>
        </p:nvSpPr>
        <p:spPr/>
        <p:txBody>
          <a:bodyPr/>
          <a:lstStyle/>
          <a:p>
            <a:r>
              <a:rPr lang="en-US" dirty="0"/>
              <a:t>Learn more at </a:t>
            </a:r>
            <a:r>
              <a:rPr lang="en-US" dirty="0">
                <a:hlinkClick r:id="rId3" tooltip="This link will take you to the VA's PTSD website home page."/>
              </a:rPr>
              <a:t>http://www.ptsd.va.gov/</a:t>
            </a:r>
            <a:endParaRPr lang="en-US" dirty="0"/>
          </a:p>
          <a:p>
            <a:endParaRPr lang="en-US" dirty="0"/>
          </a:p>
        </p:txBody>
      </p:sp>
      <p:pic>
        <p:nvPicPr>
          <p:cNvPr id="6" name="Content Placeholder 5" descr="Photo of National Center for PTSD home page on computer screen">
            <a:extLst>
              <a:ext uri="{FF2B5EF4-FFF2-40B4-BE49-F238E27FC236}">
                <a16:creationId xmlns:a16="http://schemas.microsoft.com/office/drawing/2014/main" id="{4862F64E-071E-9779-708B-BC28B6760867}"/>
              </a:ext>
            </a:extLst>
          </p:cNvPr>
          <p:cNvPicPr>
            <a:picLocks noGrp="1" noChangeAspect="1"/>
          </p:cNvPicPr>
          <p:nvPr>
            <p:ph idx="1"/>
          </p:nvPr>
        </p:nvPicPr>
        <p:blipFill>
          <a:blip r:embed="rId4" cstate="print">
            <a:extLst>
              <a:ext uri="{28A0092B-C50C-407E-A947-70E740481C1C}">
                <a14:useLocalDpi xmlns:a14="http://schemas.microsoft.com/office/drawing/2010/main"/>
              </a:ext>
            </a:extLst>
          </a:blip>
          <a:stretch>
            <a:fillRect/>
          </a:stretch>
        </p:blipFill>
        <p:spPr>
          <a:xfrm>
            <a:off x="2085294" y="1937818"/>
            <a:ext cx="4973411" cy="3481388"/>
          </a:xfrm>
        </p:spPr>
      </p:pic>
    </p:spTree>
    <p:extLst>
      <p:ext uri="{BB962C8B-B14F-4D97-AF65-F5344CB8AC3E}">
        <p14:creationId xmlns:p14="http://schemas.microsoft.com/office/powerpoint/2010/main" val="1930169323"/>
      </p:ext>
    </p:extLst>
  </p:cSld>
  <p:clrMapOvr>
    <a:masterClrMapping/>
  </p:clrMapOvr>
</p:sld>
</file>

<file path=ppt/theme/theme1.xml><?xml version="1.0" encoding="utf-8"?>
<a:theme xmlns:a="http://schemas.openxmlformats.org/drawingml/2006/main" name="NCPTSD PowerPoint Template 2014">
  <a:themeElements>
    <a:clrScheme name="Custom 7">
      <a:dk1>
        <a:srgbClr val="000000"/>
      </a:dk1>
      <a:lt1>
        <a:srgbClr val="FFFFFF"/>
      </a:lt1>
      <a:dk2>
        <a:srgbClr val="FFFFFE"/>
      </a:dk2>
      <a:lt2>
        <a:srgbClr val="FFFFFE"/>
      </a:lt2>
      <a:accent1>
        <a:srgbClr val="037CC2"/>
      </a:accent1>
      <a:accent2>
        <a:srgbClr val="78BE20"/>
      </a:accent2>
      <a:accent3>
        <a:srgbClr val="C4262E"/>
      </a:accent3>
      <a:accent4>
        <a:srgbClr val="FF7F32"/>
      </a:accent4>
      <a:accent5>
        <a:srgbClr val="F3CF45"/>
      </a:accent5>
      <a:accent6>
        <a:srgbClr val="FFFFFE"/>
      </a:accent6>
      <a:hlink>
        <a:srgbClr val="037CC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17E7E181B547746B5E093A6EE6666FA" ma:contentTypeVersion="6" ma:contentTypeDescription="Create a new document." ma:contentTypeScope="" ma:versionID="18ba6be538e737698d722d73dd068e05">
  <xsd:schema xmlns:xsd="http://www.w3.org/2001/XMLSchema" xmlns:p="http://schemas.microsoft.com/office/2006/metadata/properties" xmlns:ns2="c2637ed3-ca2e-408c-bd02-df896c52b2a1" xmlns:ns3="ca16cabb-c3e9-47bf-8563-dfddfb166a71" targetNamespace="http://schemas.microsoft.com/office/2006/metadata/properties" ma:root="true" ma:fieldsID="4247828aebb6116de647cbced2c8783f" ns2:_="" ns3:_="">
    <xsd:import namespace="c2637ed3-ca2e-408c-bd02-df896c52b2a1"/>
    <xsd:import namespace="ca16cabb-c3e9-47bf-8563-dfddfb166a71"/>
    <xsd:element name="properties">
      <xsd:complexType>
        <xsd:sequence>
          <xsd:element name="documentManagement">
            <xsd:complexType>
              <xsd:all>
                <xsd:element ref="ns2:Related_x0020_Deliverable"/>
                <xsd:element ref="ns2:Document_x0020_Type"/>
                <xsd:element ref="ns2:Archive" minOccurs="0"/>
                <xsd:element ref="ns3:Acceptance_x0020_Form_x0020_Complete" minOccurs="0"/>
              </xsd:all>
            </xsd:complexType>
          </xsd:element>
        </xsd:sequence>
      </xsd:complexType>
    </xsd:element>
  </xsd:schema>
  <xsd:schema xmlns:xsd="http://www.w3.org/2001/XMLSchema" xmlns:dms="http://schemas.microsoft.com/office/2006/documentManagement/types" targetNamespace="c2637ed3-ca2e-408c-bd02-df896c52b2a1" elementFormDefault="qualified">
    <xsd:import namespace="http://schemas.microsoft.com/office/2006/documentManagement/types"/>
    <xsd:element name="Related_x0020_Deliverable" ma:index="8" ma:displayName="Related Deliverable" ma:format="Dropdown" ma:internalName="Related_x0020_Deliverable">
      <xsd:simpleType>
        <xsd:restriction base="dms:Choice">
          <xsd:enumeration value="Data Gathering Summary of Key Findings"/>
          <xsd:enumeration value="Health &amp; Wellness Strategic Communications and Outreach Plan"/>
          <xsd:enumeration value="Health &amp; Wellness Identity and Print and Online Style Guide"/>
          <xsd:enumeration value="Integrated Strategic Communications Plan"/>
          <xsd:enumeration value="Segmented Audience Study and Analysis"/>
          <xsd:enumeration value="VHA Identity and Print and Online Style Guide"/>
          <xsd:enumeration value="Work Plan"/>
        </xsd:restriction>
      </xsd:simpleType>
    </xsd:element>
    <xsd:element name="Document_x0020_Type" ma:index="9" ma:displayName="Document Type" ma:format="Dropdown" ma:internalName="Document_x0020_Type">
      <xsd:simpleType>
        <xsd:restriction base="dms:Choice">
          <xsd:enumeration value="Client Meeting/Presentation"/>
          <xsd:enumeration value="Deliverable (Draft)"/>
          <xsd:enumeration value="Deliverable (Final)"/>
          <xsd:enumeration value="Input"/>
          <xsd:enumeration value="Work Product (Draft)"/>
          <xsd:enumeration value="Work Product (Final)"/>
          <xsd:enumeration value="Other"/>
        </xsd:restriction>
      </xsd:simpleType>
    </xsd:element>
    <xsd:element name="Archive" ma:index="10" nillable="true" ma:displayName="Archive" ma:default="0" ma:internalName="Archive">
      <xsd:simpleType>
        <xsd:restriction base="dms:Boolean"/>
      </xsd:simpleType>
    </xsd:element>
  </xsd:schema>
  <xsd:schema xmlns:xsd="http://www.w3.org/2001/XMLSchema" xmlns:dms="http://schemas.microsoft.com/office/2006/documentManagement/types" targetNamespace="ca16cabb-c3e9-47bf-8563-dfddfb166a71" elementFormDefault="qualified">
    <xsd:import namespace="http://schemas.microsoft.com/office/2006/documentManagement/types"/>
    <xsd:element name="Acceptance_x0020_Form_x0020_Complete" ma:index="11" nillable="true" ma:displayName="Acceptance Form Complete" ma:default="0" ma:internalName="Acceptance_x0020_Form_x0020_Complet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cument_x0020_Type xmlns="c2637ed3-ca2e-408c-bd02-df896c52b2a1">Work Product (Final)</Document_x0020_Type>
    <Archive xmlns="c2637ed3-ca2e-408c-bd02-df896c52b2a1">false</Archive>
    <Related_x0020_Deliverable xmlns="c2637ed3-ca2e-408c-bd02-df896c52b2a1">VHA Identity and Print and Online Style Guide</Related_x0020_Deliverable>
    <Acceptance_x0020_Form_x0020_Complete xmlns="ca16cabb-c3e9-47bf-8563-dfddfb166a71">false</Acceptance_x0020_Form_x0020_Complete>
  </documentManagement>
</p:properties>
</file>

<file path=customXml/itemProps1.xml><?xml version="1.0" encoding="utf-8"?>
<ds:datastoreItem xmlns:ds="http://schemas.openxmlformats.org/officeDocument/2006/customXml" ds:itemID="{954F10B5-C5CE-42D1-8823-AFB9983CB59B}">
  <ds:schemaRefs>
    <ds:schemaRef ds:uri="http://schemas.microsoft.com/sharepoint/v3/contenttype/forms"/>
  </ds:schemaRefs>
</ds:datastoreItem>
</file>

<file path=customXml/itemProps2.xml><?xml version="1.0" encoding="utf-8"?>
<ds:datastoreItem xmlns:ds="http://schemas.openxmlformats.org/officeDocument/2006/customXml" ds:itemID="{FB2EB09A-83D5-4462-94A1-9418FAC428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637ed3-ca2e-408c-bd02-df896c52b2a1"/>
    <ds:schemaRef ds:uri="ca16cabb-c3e9-47bf-8563-dfddfb166a71"/>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BE1BA4DC-7DF7-4349-BE4D-ADEC9B559608}">
  <ds:schemaRefs>
    <ds:schemaRef ds:uri="http://schemas.microsoft.com/office/2006/metadata/properties"/>
    <ds:schemaRef ds:uri="http://schemas.openxmlformats.org/package/2006/metadata/core-properties"/>
    <ds:schemaRef ds:uri="http://purl.org/dc/terms/"/>
    <ds:schemaRef ds:uri="ca16cabb-c3e9-47bf-8563-dfddfb166a71"/>
    <ds:schemaRef ds:uri="c2637ed3-ca2e-408c-bd02-df896c52b2a1"/>
    <ds:schemaRef ds:uri="http://schemas.microsoft.com/office/2006/documentManagement/types"/>
    <ds:schemaRef ds:uri="http://purl.org/dc/elements/1.1/"/>
    <ds:schemaRef ds:uri="http://www.w3.org/XML/1998/namespace"/>
    <ds:schemaRef ds:uri="http://purl.org/dc/dcmityp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21093</TotalTime>
  <Words>8622</Words>
  <Application>Microsoft Macintosh PowerPoint</Application>
  <PresentationFormat>On-screen Show (4:3)</PresentationFormat>
  <Paragraphs>587</Paragraphs>
  <Slides>72</Slides>
  <Notes>70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72</vt:i4>
      </vt:variant>
    </vt:vector>
  </HeadingPairs>
  <TitlesOfParts>
    <vt:vector size="82" baseType="lpstr">
      <vt:lpstr>Arial</vt:lpstr>
      <vt:lpstr>Calibri</vt:lpstr>
      <vt:lpstr>Courier New</vt:lpstr>
      <vt:lpstr>Franklin Gothic Book</vt:lpstr>
      <vt:lpstr>Georgia</vt:lpstr>
      <vt:lpstr>Segoe UI</vt:lpstr>
      <vt:lpstr>Symbol</vt:lpstr>
      <vt:lpstr>Trebuchet MS</vt:lpstr>
      <vt:lpstr>Wingdings</vt:lpstr>
      <vt:lpstr>NCPTSD PowerPoint Template 2014</vt:lpstr>
      <vt:lpstr>Tips and Information</vt:lpstr>
      <vt:lpstr>Posttraumatic Stress Disorder:</vt:lpstr>
      <vt:lpstr>What is PTSD? </vt:lpstr>
      <vt:lpstr>What are the symptoms of PTSD?</vt:lpstr>
      <vt:lpstr>Trauma is Common and So Are Symptoms</vt:lpstr>
      <vt:lpstr>For Most, Symptoms Fade over Time</vt:lpstr>
      <vt:lpstr>Symptoms of PTSD</vt:lpstr>
      <vt:lpstr>PTSD: A Personal Perspective</vt:lpstr>
      <vt:lpstr>Risk Factors for PTSD</vt:lpstr>
      <vt:lpstr>The Recovery Environment</vt:lpstr>
      <vt:lpstr>How do PTSD symptoms affect family and friends?</vt:lpstr>
      <vt:lpstr>Resources for Family and Friends</vt:lpstr>
      <vt:lpstr>Resources for Family and Friends:  Helping with Treatment</vt:lpstr>
      <vt:lpstr>PTSD Treatment is Effective</vt:lpstr>
      <vt:lpstr>Trauma-focused Therapy is Best</vt:lpstr>
      <vt:lpstr>The Most Effective Therapies</vt:lpstr>
      <vt:lpstr>Trauma-focused psychotherapy works.</vt:lpstr>
      <vt:lpstr>Other Psychotherapies</vt:lpstr>
      <vt:lpstr>Medication is Also Effective</vt:lpstr>
      <vt:lpstr>What about Benzodiazepines?</vt:lpstr>
      <vt:lpstr>A Mind-Body Approach</vt:lpstr>
      <vt:lpstr>Deciding on a Treatment</vt:lpstr>
      <vt:lpstr>Trauma-focused psychotherapy is the best treatment.</vt:lpstr>
      <vt:lpstr>Primary Care PTSD Screen</vt:lpstr>
      <vt:lpstr>Finding a Provider</vt:lpstr>
      <vt:lpstr>Signs of Good PTSD Care</vt:lpstr>
      <vt:lpstr>NCPTSD Apps: Help on the Go</vt:lpstr>
      <vt:lpstr>PTSD Coach Online</vt:lpstr>
      <vt:lpstr>Stay Connected and Up-to-Date</vt:lpstr>
      <vt:lpstr>Need Help in a Crisis?</vt:lpstr>
      <vt:lpstr>Veterans’ Advice to You</vt:lpstr>
      <vt:lpstr>For Providers: PTSD Basics</vt:lpstr>
      <vt:lpstr>Trauma is Common</vt:lpstr>
      <vt:lpstr>What is Traumatic Stress? </vt:lpstr>
      <vt:lpstr>How Common is PTSD?</vt:lpstr>
      <vt:lpstr>Criterion A: Traumatic Event</vt:lpstr>
      <vt:lpstr>Military Sexual Trauma</vt:lpstr>
      <vt:lpstr>Symptom Clusters I</vt:lpstr>
      <vt:lpstr>Symptom Clusters (II)</vt:lpstr>
      <vt:lpstr>Symptom Clusters (III) </vt:lpstr>
      <vt:lpstr>Other Co-Occurring Problems</vt:lpstr>
      <vt:lpstr>For Providers:  Screening, Assessment, And Treatment</vt:lpstr>
      <vt:lpstr>Screening for PTSD</vt:lpstr>
      <vt:lpstr>Recommended Screening Instruments</vt:lpstr>
      <vt:lpstr>PTSD Assessment</vt:lpstr>
      <vt:lpstr>CAPS-5 Online Training Curriculum</vt:lpstr>
      <vt:lpstr>Screening and Assessment Information &amp; Tools</vt:lpstr>
      <vt:lpstr>Treatment for PTSD</vt:lpstr>
      <vt:lpstr>Trauma-focused therapy is most effective.</vt:lpstr>
      <vt:lpstr>Trauma-focused Psychotherapies</vt:lpstr>
      <vt:lpstr>Trauma-focused psychotherapy works.</vt:lpstr>
      <vt:lpstr>Other Psychotherapies</vt:lpstr>
      <vt:lpstr>Medications</vt:lpstr>
      <vt:lpstr>What about Benzodiazepines?</vt:lpstr>
      <vt:lpstr>A Mind-Body Approach</vt:lpstr>
      <vt:lpstr>For Providers: Shared Decision-Making</vt:lpstr>
      <vt:lpstr>Shared Decision-Making</vt:lpstr>
      <vt:lpstr>PTSD Treatment Decision Aid</vt:lpstr>
      <vt:lpstr>AboutFace</vt:lpstr>
      <vt:lpstr>Patient Engagement and Education</vt:lpstr>
      <vt:lpstr>PTSD Consultation Program for Providers who Treat Veterans</vt:lpstr>
      <vt:lpstr>Tech into Care</vt:lpstr>
      <vt:lpstr>PTSD Awareness in Health Care Settings</vt:lpstr>
      <vt:lpstr>Trauma-informed Care</vt:lpstr>
      <vt:lpstr>Provider Education and Staying Up-to-Date</vt:lpstr>
      <vt:lpstr>Continuing Education</vt:lpstr>
      <vt:lpstr>Stay Up-to-Date</vt:lpstr>
      <vt:lpstr>The PTSD Repository and PTSDpubs</vt:lpstr>
      <vt:lpstr>For Providers: Mass Trauma</vt:lpstr>
      <vt:lpstr>Coping with Mass Trauma</vt:lpstr>
      <vt:lpstr>In conclusion…</vt:lpstr>
      <vt:lpstr>The National Center for PTSD</vt:lpstr>
    </vt:vector>
  </TitlesOfParts>
  <Manager/>
  <Company>Veteran Affairs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PTSD Awareness Presentation 2022</dc:title>
  <dc:subject>template</dc:subject>
  <dc:creator>Rebecca Matteo</dc:creator>
  <cp:keywords/>
  <dc:description/>
  <cp:lastModifiedBy>laura.reed@redinc.com</cp:lastModifiedBy>
  <cp:revision>831</cp:revision>
  <cp:lastPrinted>2011-05-13T15:25:22Z</cp:lastPrinted>
  <dcterms:created xsi:type="dcterms:W3CDTF">2015-05-27T14:59:45Z</dcterms:created>
  <dcterms:modified xsi:type="dcterms:W3CDTF">2023-06-20T15:00:52Z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0x010100717E7E181B547746B5E093A6EE6666FA</vt:lpwstr>
  </property>
</Properties>
</file>